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79" r:id="rId11"/>
    <p:sldId id="280" r:id="rId12"/>
    <p:sldId id="270" r:id="rId13"/>
    <p:sldId id="272" r:id="rId14"/>
    <p:sldId id="276" r:id="rId15"/>
    <p:sldId id="278" r:id="rId16"/>
    <p:sldId id="281" r:id="rId17"/>
    <p:sldId id="271" r:id="rId18"/>
    <p:sldId id="269" r:id="rId19"/>
    <p:sldId id="263" r:id="rId20"/>
    <p:sldId id="264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F21"/>
    <a:srgbClr val="003300"/>
    <a:srgbClr val="00CC00"/>
    <a:srgbClr val="291501"/>
    <a:srgbClr val="4A1B1A"/>
    <a:srgbClr val="303C18"/>
    <a:srgbClr val="FCEC18"/>
    <a:srgbClr val="001848"/>
    <a:srgbClr val="1F0228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24" autoAdjust="0"/>
  </p:normalViewPr>
  <p:slideViewPr>
    <p:cSldViewPr>
      <p:cViewPr varScale="1">
        <p:scale>
          <a:sx n="83" d="100"/>
          <a:sy n="83" d="100"/>
        </p:scale>
        <p:origin x="-996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7B7AD-8423-49B9-BAC3-62539E7E35F1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1CF5-5384-4C64-83FE-135FB241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4" Type="http://schemas.openxmlformats.org/officeDocument/2006/relationships/image" Target="../media/image1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1.png"/><Relationship Id="rId4" Type="http://schemas.openxmlformats.org/officeDocument/2006/relationships/image" Target="../media/image12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7.png"/><Relationship Id="rId4" Type="http://schemas.openxmlformats.org/officeDocument/2006/relationships/image" Target="../media/image1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9.png"/><Relationship Id="rId4" Type="http://schemas.openxmlformats.org/officeDocument/2006/relationships/image" Target="../media/image1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jpeg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rgbClr val="FFFF99"/>
            </a:gs>
            <a:gs pos="100000">
              <a:srgbClr val="FFC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0"/>
            <a:ext cx="348172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6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Содержимое 22" descr="Безымянный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87427">
            <a:off x="474221" y="854526"/>
            <a:ext cx="6579151" cy="3527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Рисунок 23" descr="0_190592_c2f62757_ori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55517">
            <a:off x="40902" y="272933"/>
            <a:ext cx="1789530" cy="107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34de5b4c97924160a8d6d9064eb868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196577">
            <a:off x="1943061" y="-27750"/>
            <a:ext cx="1287658" cy="886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 descr="beccadb14869007a6c17c26a8499bdac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739483">
            <a:off x="6972159" y="2589148"/>
            <a:ext cx="1650058" cy="107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0_19057f_7ac0a2f3_orig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980413">
            <a:off x="7172340" y="1166794"/>
            <a:ext cx="763442" cy="117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472e89752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96561">
            <a:off x="2729398" y="5039298"/>
            <a:ext cx="2004740" cy="1351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 descr="1438070102_K-30-letiyu-XII-Vsemirnogo-festivalya-molodezhi-i-studentov-Vspominaet-uchastnik-etogo-foruma-N-N-Iv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08337">
            <a:off x="8223134" y="1598556"/>
            <a:ext cx="1409733" cy="105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 descr="Безымянныйwы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28361">
            <a:off x="6615700" y="4313478"/>
            <a:ext cx="2472586" cy="1286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053693" y="102610"/>
            <a:ext cx="8083938" cy="806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158431"/>
            <a:ext cx="1296144" cy="127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572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Принято обращение «Вперед, молодежь, всего мира!».</a:t>
            </a:r>
          </a:p>
          <a:p>
            <a:pPr algn="ctr"/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В один из вечеров в клубе текстильной фабрики имени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</a:rPr>
              <a:t>Георгиу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</a:rPr>
              <a:t>Деж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  <a:t> собрались юноши и девушки — рабочие-текстильщики из разных, стран. У многих участников встречи можно было видеть алые гвоздики. Их вручали представители греческой молодежи вместе с небольшим листком бумаги, на котором было напечатано приветственное послание студентов Афинского университета фестивалю: </a:t>
            </a:r>
            <a:br>
              <a:rPr lang="ru-RU" sz="1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900" b="1" i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«Наши братья, золотая надежда мира! К вам устремлены наши мысли...»</a:t>
            </a:r>
            <a:endParaRPr lang="ru-RU" sz="19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8849">
            <a:off x="1823097" y="2736353"/>
            <a:ext cx="2492171" cy="1618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19482">
            <a:off x="3517649" y="3723179"/>
            <a:ext cx="2850461" cy="1762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romani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50544">
            <a:off x="6180551" y="2670899"/>
            <a:ext cx="2068128" cy="2068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6429460" y="1573731"/>
            <a:ext cx="7682955" cy="6257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7660"/>
            <a:ext cx="1203180" cy="1124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37253"/>
            <a:ext cx="6444208" cy="1500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17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7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7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Варшава</a:t>
            </a: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7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 31 июля — 14 августа 1955</a:t>
            </a: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17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30</a:t>
            </a: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17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114</a:t>
            </a: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7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7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1700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«За мир и дружбу — против агрессивных              </a:t>
            </a:r>
            <a:br>
              <a:rPr lang="ru-RU" sz="1700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700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империалистических союзов»</a:t>
            </a:r>
            <a:r>
              <a:rPr kumimoji="0" lang="ru-RU" sz="17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7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700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</a:t>
            </a:r>
            <a:r>
              <a:rPr lang="ru-RU" sz="3200" b="1" u="sng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197427"/>
            <a:ext cx="7956376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dirty="0" smtClean="0">
                <a:solidFill>
                  <a:srgbClr val="380349"/>
                </a:solidFill>
              </a:rPr>
              <a:t>Середина 1950-х ознаменовалась распадом </a:t>
            </a:r>
            <a:br>
              <a:rPr lang="ru-RU" sz="1650" b="1" dirty="0" smtClean="0">
                <a:solidFill>
                  <a:srgbClr val="380349"/>
                </a:solidFill>
              </a:rPr>
            </a:br>
            <a:r>
              <a:rPr lang="ru-RU" sz="1650" b="1" dirty="0" smtClean="0">
                <a:solidFill>
                  <a:srgbClr val="380349"/>
                </a:solidFill>
              </a:rPr>
              <a:t>колониальной системы. Всемирная федерация </a:t>
            </a:r>
            <a:br>
              <a:rPr lang="ru-RU" sz="1650" b="1" dirty="0" smtClean="0">
                <a:solidFill>
                  <a:srgbClr val="380349"/>
                </a:solidFill>
              </a:rPr>
            </a:br>
            <a:r>
              <a:rPr lang="ru-RU" sz="1650" b="1" dirty="0" smtClean="0">
                <a:solidFill>
                  <a:srgbClr val="380349"/>
                </a:solidFill>
              </a:rPr>
              <a:t>демократической молодёжи организовала этот</a:t>
            </a:r>
            <a:br>
              <a:rPr lang="ru-RU" sz="1650" b="1" dirty="0" smtClean="0">
                <a:solidFill>
                  <a:srgbClr val="380349"/>
                </a:solidFill>
              </a:rPr>
            </a:br>
            <a:r>
              <a:rPr lang="ru-RU" sz="1650" b="1" dirty="0" smtClean="0">
                <a:solidFill>
                  <a:srgbClr val="380349"/>
                </a:solidFill>
              </a:rPr>
              <a:t>фестиваль с целью пропаганды концепции мирного сосуществования, предложенной Хрущёвым в качестве основы новой идеологии социалистического блока. </a:t>
            </a:r>
            <a:br>
              <a:rPr lang="ru-RU" sz="1650" b="1" dirty="0" smtClean="0">
                <a:solidFill>
                  <a:srgbClr val="380349"/>
                </a:solidFill>
              </a:rPr>
            </a:br>
            <a:r>
              <a:rPr lang="ru-RU" sz="1650" b="1" dirty="0" smtClean="0">
                <a:solidFill>
                  <a:srgbClr val="380349"/>
                </a:solidFill>
              </a:rPr>
              <a:t>Принципы мирного сосуществования были утверждены весной 1955 года на </a:t>
            </a:r>
            <a:r>
              <a:rPr lang="ru-RU" sz="1650" b="1" dirty="0" err="1" smtClean="0">
                <a:solidFill>
                  <a:srgbClr val="380349"/>
                </a:solidFill>
              </a:rPr>
              <a:t>Бандунгской</a:t>
            </a:r>
            <a:r>
              <a:rPr lang="ru-RU" sz="1650" b="1" dirty="0" smtClean="0">
                <a:solidFill>
                  <a:srgbClr val="380349"/>
                </a:solidFill>
              </a:rPr>
              <a:t> конференции. Эта же конференция, в частности, подвергла резкой критике западные державы за «</a:t>
            </a:r>
            <a:r>
              <a:rPr lang="ru-RU" sz="1650" b="1" dirty="0" err="1" smtClean="0">
                <a:solidFill>
                  <a:srgbClr val="380349"/>
                </a:solidFill>
              </a:rPr>
              <a:t>неоколониальные</a:t>
            </a:r>
            <a:r>
              <a:rPr lang="ru-RU" sz="1650" b="1" dirty="0" smtClean="0">
                <a:solidFill>
                  <a:srgbClr val="380349"/>
                </a:solidFill>
              </a:rPr>
              <a:t> устремления в отношении Польши». </a:t>
            </a:r>
            <a:br>
              <a:rPr lang="ru-RU" sz="1650" b="1" dirty="0" smtClean="0">
                <a:solidFill>
                  <a:srgbClr val="380349"/>
                </a:solidFill>
              </a:rPr>
            </a:br>
            <a:r>
              <a:rPr lang="ru-RU" sz="1650" b="1" dirty="0" smtClean="0">
                <a:solidFill>
                  <a:srgbClr val="380349"/>
                </a:solidFill>
              </a:rPr>
              <a:t>В мае 1955 года был подписан Варшавский договор. Затем принципы мирного сосуществования были подтверждены на I Всемирной ассамблее мира в Хельсинки, проведённой 22-29 июня 1955 года по инициативе Всемирного совета мира.</a:t>
            </a:r>
            <a:endParaRPr lang="ru-RU" sz="1650" b="1" dirty="0">
              <a:solidFill>
                <a:srgbClr val="380349"/>
              </a:solidFill>
            </a:endParaRPr>
          </a:p>
        </p:txBody>
      </p:sp>
      <p:pic>
        <p:nvPicPr>
          <p:cNvPr id="10" name="Рисунок 9" descr="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75970">
            <a:off x="6964421" y="693746"/>
            <a:ext cx="1799475" cy="2271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Flag_of_Poland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41293">
            <a:off x="5571688" y="812304"/>
            <a:ext cx="1284228" cy="791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389440" y="-454868"/>
            <a:ext cx="9577064" cy="92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153644"/>
            <a:ext cx="1331637" cy="1282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Официальной причиной выбора Варшавы в качестве места проведения фестиваля стала память о жертвах польского народа. Польша была атакована войсками нацистской Германии 1 сентября 1939 года, что стало началом Второй мировой войны, в результате которой погибло около 6 миллионов поляков. Варшава была за годы войны разрушена буквально до основания, и новое социалистическое государство по-прежнему занималось её восстановлением.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25652"/>
            <a:ext cx="7668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В политической программе фестиваля доминировали тезисы о необходимости борьбы против угрозы ядерного уничтожения и о полной ликвидации колониализма.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В фестивале приняли участие более 30 тысяч молодых людей из 114 стран.</a:t>
            </a:r>
          </a:p>
          <a:p>
            <a:pPr algn="ctr"/>
            <a:r>
              <a:rPr lang="ru-RU" sz="1600" b="1" dirty="0" smtClean="0">
                <a:solidFill>
                  <a:srgbClr val="003300"/>
                </a:solidFill>
              </a:rPr>
              <a:t>Делегация Кубы в составе 17 человек присутствовала на фестивале нелегально.</a:t>
            </a:r>
            <a:endParaRPr lang="ru-RU" sz="1600" b="1" dirty="0">
              <a:solidFill>
                <a:srgbClr val="003300"/>
              </a:solidFill>
            </a:endParaRPr>
          </a:p>
        </p:txBody>
      </p:sp>
      <p:pic>
        <p:nvPicPr>
          <p:cNvPr id="8" name="Рисунок 7" descr="2526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5850">
            <a:off x="1382096" y="2005787"/>
            <a:ext cx="2643709" cy="1634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estiwal_mlodziezy_fot_forum_1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80308">
            <a:off x="5846548" y="1892708"/>
            <a:ext cx="2906101" cy="18184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estiwal_studentow_i_mlodziezy_fot_forum_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12063">
            <a:off x="3779788" y="2309535"/>
            <a:ext cx="2469491" cy="1821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7917968" y="106532"/>
            <a:ext cx="9105284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25652"/>
            <a:ext cx="1325360" cy="1219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37253"/>
            <a:ext cx="6516216" cy="168018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проведения: Москва  </a:t>
            </a:r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: 28 июля — 11 августа 1957</a:t>
            </a: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34 000 </a:t>
            </a:r>
            <a:b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131 </a:t>
            </a:r>
            <a:b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Девиз: </a:t>
            </a:r>
            <a:r>
              <a:rPr kumimoji="0" lang="ru-RU" sz="23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«За мир и дружбу!»</a:t>
            </a: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Всемирный фестиваль молодёжи и студентов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b_e6ef73f3206448e9e89abd0dd8e955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97133">
            <a:off x="6932013" y="721989"/>
            <a:ext cx="1812768" cy="2321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Flag_of_the_Soviet_Union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861544">
            <a:off x="5346575" y="839973"/>
            <a:ext cx="1429593" cy="840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331640" y="2498735"/>
            <a:ext cx="781236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dirty="0" smtClean="0">
                <a:solidFill>
                  <a:srgbClr val="4C1900"/>
                </a:solidFill>
              </a:rPr>
              <a:t>Символом молодёжного форума, на который </a:t>
            </a:r>
            <a:br>
              <a:rPr lang="ru-RU" sz="1450" b="1" dirty="0" smtClean="0">
                <a:solidFill>
                  <a:srgbClr val="4C1900"/>
                </a:solidFill>
              </a:rPr>
            </a:br>
            <a:r>
              <a:rPr lang="ru-RU" sz="1450" b="1" dirty="0" smtClean="0">
                <a:solidFill>
                  <a:srgbClr val="4C1900"/>
                </a:solidFill>
              </a:rPr>
              <a:t>прибыли делегаты от левых молодёжных </a:t>
            </a:r>
            <a:br>
              <a:rPr lang="ru-RU" sz="1450" b="1" dirty="0" smtClean="0">
                <a:solidFill>
                  <a:srgbClr val="4C1900"/>
                </a:solidFill>
              </a:rPr>
            </a:br>
            <a:r>
              <a:rPr lang="ru-RU" sz="1450" b="1" dirty="0" smtClean="0">
                <a:solidFill>
                  <a:srgbClr val="4C1900"/>
                </a:solidFill>
              </a:rPr>
              <a:t>организаций мира, стал Голубь мира, придуманный </a:t>
            </a:r>
            <a:br>
              <a:rPr lang="ru-RU" sz="1450" b="1" dirty="0" smtClean="0">
                <a:solidFill>
                  <a:srgbClr val="4C1900"/>
                </a:solidFill>
              </a:rPr>
            </a:br>
            <a:r>
              <a:rPr lang="ru-RU" sz="1450" b="1" dirty="0" smtClean="0">
                <a:solidFill>
                  <a:srgbClr val="4C1900"/>
                </a:solidFill>
              </a:rPr>
              <a:t>Пабло Пикассо. Следуя традиции предшествующих фестивалей молодёжи, намечающей посадку деревьев в парках тех городов, где они проходили, к фестивалю в Москве был заложен парк «Дружба». </a:t>
            </a:r>
            <a:br>
              <a:rPr lang="ru-RU" sz="1450" b="1" dirty="0" smtClean="0">
                <a:solidFill>
                  <a:srgbClr val="4C1900"/>
                </a:solidFill>
              </a:rPr>
            </a:br>
            <a:r>
              <a:rPr lang="ru-RU" sz="1450" b="1" dirty="0" smtClean="0">
                <a:solidFill>
                  <a:srgbClr val="4C1900"/>
                </a:solidFill>
              </a:rPr>
              <a:t>В парке была установлена приуроченная к данному </a:t>
            </a:r>
            <a:r>
              <a:rPr lang="ru-RU" sz="1450" b="1" dirty="0" err="1" smtClean="0">
                <a:solidFill>
                  <a:srgbClr val="4C1900"/>
                </a:solidFill>
              </a:rPr>
              <a:t>coбытию</a:t>
            </a:r>
            <a:r>
              <a:rPr lang="ru-RU" sz="1450" b="1" dirty="0" smtClean="0">
                <a:solidFill>
                  <a:srgbClr val="4C1900"/>
                </a:solidFill>
              </a:rPr>
              <a:t> скульптура «Фестивальный цветок» — иногда её называют «Дружба». Также были построены гостиничный комплекс «Турист» и гостиница «Украина». </a:t>
            </a:r>
            <a:br>
              <a:rPr lang="ru-RU" sz="1450" b="1" dirty="0" smtClean="0">
                <a:solidFill>
                  <a:srgbClr val="4C1900"/>
                </a:solidFill>
              </a:rPr>
            </a:br>
            <a:r>
              <a:rPr lang="ru-RU" sz="1450" b="1" dirty="0" smtClean="0">
                <a:solidFill>
                  <a:srgbClr val="4C1900"/>
                </a:solidFill>
              </a:rPr>
              <a:t>Проспект Мира назван так в 1957 году в честь международного движения за мир и в связи с проходившим в Москве фестивалем — мемориальный знак висит на стене дома номер 2. </a:t>
            </a:r>
            <a:br>
              <a:rPr lang="ru-RU" sz="1450" b="1" dirty="0" smtClean="0">
                <a:solidFill>
                  <a:srgbClr val="4C1900"/>
                </a:solidFill>
              </a:rPr>
            </a:br>
            <a:r>
              <a:rPr lang="ru-RU" sz="1450" b="1" dirty="0" smtClean="0">
                <a:solidFill>
                  <a:srgbClr val="4C1900"/>
                </a:solidFill>
              </a:rPr>
              <a:t>В столице впервые появились венгерские автобусы «Икарус», также к событию были выпущены первые автомобили ГАЗ-21 «Волга» и первый «</a:t>
            </a:r>
            <a:r>
              <a:rPr lang="ru-RU" sz="1450" b="1" dirty="0" err="1" smtClean="0">
                <a:solidFill>
                  <a:srgbClr val="4C1900"/>
                </a:solidFill>
              </a:rPr>
              <a:t>рафик</a:t>
            </a:r>
            <a:r>
              <a:rPr lang="ru-RU" sz="1450" b="1" dirty="0" smtClean="0">
                <a:solidFill>
                  <a:srgbClr val="4C1900"/>
                </a:solidFill>
              </a:rPr>
              <a:t>» — микроавтобус РАФ-10 «Фестиваль».</a:t>
            </a:r>
            <a:endParaRPr lang="ru-RU" sz="1450" b="1" dirty="0">
              <a:solidFill>
                <a:srgbClr val="4C19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6687870" y="392746"/>
            <a:ext cx="7946627" cy="7875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7660"/>
            <a:ext cx="1115616" cy="107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4191506"/>
            <a:ext cx="8172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750C01"/>
                </a:solidFill>
              </a:rPr>
              <a:t>На телевидении возникла редакция «Фестивальная», запустившая первую советскую викторину «Вечер веселых вопросов», идею которой потом заимствовал КВН.</a:t>
            </a:r>
          </a:p>
          <a:p>
            <a:pPr algn="ctr"/>
            <a:r>
              <a:rPr lang="ru-RU" sz="1550" b="1" dirty="0" smtClean="0">
                <a:solidFill>
                  <a:srgbClr val="750C01"/>
                </a:solidFill>
              </a:rPr>
              <a:t>Ансамбль «Дружба» и </a:t>
            </a:r>
            <a:r>
              <a:rPr lang="ru-RU" sz="1550" b="1" dirty="0" err="1" smtClean="0">
                <a:solidFill>
                  <a:srgbClr val="750C01"/>
                </a:solidFill>
              </a:rPr>
              <a:t>Эдита</a:t>
            </a:r>
            <a:r>
              <a:rPr lang="ru-RU" sz="1550" b="1" dirty="0" smtClean="0">
                <a:solidFill>
                  <a:srgbClr val="750C01"/>
                </a:solidFill>
              </a:rPr>
              <a:t> Пьеха с программой «Песни народов мира» завоевали золотую медаль и звание лауреатов фестиваля.</a:t>
            </a:r>
          </a:p>
          <a:p>
            <a:pPr algn="ctr"/>
            <a:r>
              <a:rPr lang="ru-RU" sz="1550" b="1" dirty="0" err="1" smtClean="0">
                <a:solidFill>
                  <a:srgbClr val="750C01"/>
                </a:solidFill>
              </a:rPr>
              <a:t>Марис</a:t>
            </a:r>
            <a:r>
              <a:rPr lang="ru-RU" sz="1550" b="1" dirty="0" smtClean="0">
                <a:solidFill>
                  <a:srgbClr val="750C01"/>
                </a:solidFill>
              </a:rPr>
              <a:t> </a:t>
            </a:r>
            <a:r>
              <a:rPr lang="ru-RU" sz="1550" b="1" dirty="0" err="1" smtClean="0">
                <a:solidFill>
                  <a:srgbClr val="750C01"/>
                </a:solidFill>
              </a:rPr>
              <a:t>Лиепа</a:t>
            </a:r>
            <a:r>
              <a:rPr lang="ru-RU" sz="1550" b="1" dirty="0" smtClean="0">
                <a:solidFill>
                  <a:srgbClr val="750C01"/>
                </a:solidFill>
              </a:rPr>
              <a:t> участвовал в конкурсе классического и характерного танца и получил золотую медаль</a:t>
            </a:r>
            <a:r>
              <a:rPr lang="ru-RU" sz="1400" b="1" dirty="0" smtClean="0">
                <a:solidFill>
                  <a:srgbClr val="750C01"/>
                </a:solidFill>
              </a:rPr>
              <a:t>.</a:t>
            </a:r>
            <a:endParaRPr lang="ru-RU" sz="1400" b="1" dirty="0">
              <a:solidFill>
                <a:srgbClr val="750C0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</a:rPr>
              <a:t>Фестиваль проходил две недели и стал во всех смыслах значимым и взрывным событием для советских юношей и девушек — и самым массовым за свою историю. Он пришёлся на середину хрущёвской оттепели и запомнился атмосферой свободы и открытости. Приехавшие иностранцы свободно общались с москвичами, это не преследовалось. Для свободного посещения были открыты Московский Кремль и парк Горького. За две фестивальные недели было проведено свыше восьмисот мероприятий.</a:t>
            </a:r>
          </a:p>
        </p:txBody>
      </p:sp>
      <p:pic>
        <p:nvPicPr>
          <p:cNvPr id="8" name="Рисунок 7" descr="4217c17a69a7d1359458a7d66e2d42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60517">
            <a:off x="6243490" y="1694038"/>
            <a:ext cx="2083962" cy="1447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34de5b4c97924160a8d6d9064eb868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76206">
            <a:off x="1316524" y="1728359"/>
            <a:ext cx="2081782" cy="1307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472e89752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2353444"/>
            <a:ext cx="2952326" cy="1830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428573920-5a0e8ea394dd37c268ed06bcc021b46c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83225">
            <a:off x="4175054" y="1626558"/>
            <a:ext cx="1622523" cy="9199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14315">
            <a:off x="6530673" y="3041299"/>
            <a:ext cx="1590226" cy="987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1479156942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7678">
            <a:off x="1527313" y="3010619"/>
            <a:ext cx="1660149" cy="1071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839635" y="-1555"/>
            <a:ext cx="8083938" cy="93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153645"/>
            <a:ext cx="1152128" cy="114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37253"/>
            <a:ext cx="6516216" cy="1680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19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9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Вена</a:t>
            </a: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26 июля — 4 августа 1959</a:t>
            </a: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18</a:t>
            </a: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Страны: 112 </a:t>
            </a:r>
            <a:b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</a:t>
            </a:r>
            <a:r>
              <a:rPr lang="ru-RU" sz="1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«За мир и дружбу и мирное </a:t>
            </a:r>
            <a:r>
              <a:rPr lang="en-US" sz="1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br>
              <a:rPr lang="en-US" sz="1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en-US" sz="1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                                                             </a:t>
            </a:r>
            <a:r>
              <a:rPr lang="ru-RU" sz="19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сосуществование»</a:t>
            </a:r>
            <a: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9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VII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 descr="10 (1)п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55425">
            <a:off x="6985724" y="719088"/>
            <a:ext cx="1832768" cy="2405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900px-Flag_of_Austri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19625">
            <a:off x="5657625" y="780430"/>
            <a:ext cx="1248204" cy="770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403648" y="2281436"/>
            <a:ext cx="78843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91625"/>
                </a:solidFill>
              </a:rPr>
              <a:t>Впервые фестиваль проходил в </a:t>
            </a:r>
            <a:br>
              <a:rPr lang="ru-RU" sz="2000" b="1" dirty="0" smtClean="0">
                <a:solidFill>
                  <a:srgbClr val="091625"/>
                </a:solidFill>
              </a:rPr>
            </a:br>
            <a:r>
              <a:rPr lang="ru-RU" sz="2000" b="1" dirty="0" smtClean="0">
                <a:solidFill>
                  <a:srgbClr val="091625"/>
                </a:solidFill>
              </a:rPr>
              <a:t>капиталистической стране...</a:t>
            </a:r>
            <a:br>
              <a:rPr lang="ru-RU" sz="2000" b="1" dirty="0" smtClean="0">
                <a:solidFill>
                  <a:srgbClr val="091625"/>
                </a:solidFill>
              </a:rPr>
            </a:br>
            <a:r>
              <a:rPr lang="ru-RU" sz="2000" b="1" dirty="0" smtClean="0">
                <a:solidFill>
                  <a:srgbClr val="091625"/>
                </a:solidFill>
              </a:rPr>
              <a:t>В подготовке и проведении фестиваля приняло </a:t>
            </a:r>
            <a:br>
              <a:rPr lang="ru-RU" sz="2000" b="1" dirty="0" smtClean="0">
                <a:solidFill>
                  <a:srgbClr val="091625"/>
                </a:solidFill>
              </a:rPr>
            </a:br>
            <a:r>
              <a:rPr lang="ru-RU" sz="2000" b="1" dirty="0" smtClean="0">
                <a:solidFill>
                  <a:srgbClr val="091625"/>
                </a:solidFill>
              </a:rPr>
              <a:t>участие более 1200 молодежных организаций различных политических и идеологических направлений...</a:t>
            </a:r>
            <a:br>
              <a:rPr lang="ru-RU" sz="2000" b="1" dirty="0" smtClean="0">
                <a:solidFill>
                  <a:srgbClr val="091625"/>
                </a:solidFill>
              </a:rPr>
            </a:br>
            <a:r>
              <a:rPr lang="ru-RU" sz="2000" b="1" dirty="0" smtClean="0">
                <a:solidFill>
                  <a:srgbClr val="091625"/>
                </a:solidFill>
              </a:rPr>
              <a:t>Манифестация за мир и дружбу между народами, против угрозы атомной войны, за разоружение и мирное сосуществование...</a:t>
            </a:r>
            <a:br>
              <a:rPr lang="ru-RU" sz="2000" b="1" dirty="0" smtClean="0">
                <a:solidFill>
                  <a:srgbClr val="091625"/>
                </a:solidFill>
              </a:rPr>
            </a:br>
            <a:r>
              <a:rPr lang="ru-RU" sz="2000" b="1" dirty="0" smtClean="0">
                <a:solidFill>
                  <a:srgbClr val="091625"/>
                </a:solidFill>
              </a:rPr>
              <a:t>На центральной площади Вены — </a:t>
            </a:r>
            <a:r>
              <a:rPr lang="ru-RU" sz="2000" b="1" dirty="0" err="1" smtClean="0">
                <a:solidFill>
                  <a:srgbClr val="091625"/>
                </a:solidFill>
              </a:rPr>
              <a:t>Хельденплац</a:t>
            </a:r>
            <a:r>
              <a:rPr lang="ru-RU" sz="2000" b="1" dirty="0" smtClean="0">
                <a:solidFill>
                  <a:srgbClr val="091625"/>
                </a:solidFill>
              </a:rPr>
              <a:t> — состоялся грандиозный митинг, посвященный дружбе и солидарности с молодежью колониальных стран и государств, недавно получивших независимость...</a:t>
            </a:r>
            <a:endParaRPr lang="ru-RU" sz="2000" b="1" dirty="0">
              <a:solidFill>
                <a:srgbClr val="091625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7259512" y="737151"/>
            <a:ext cx="8409914" cy="760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4026"/>
            <a:ext cx="1187624" cy="112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80349"/>
                </a:solidFill>
              </a:rPr>
              <a:t>На многочисленных встречах, дискуссиях, семинарах обсуждались вопросы национально-освободительной борьбы...</a:t>
            </a:r>
          </a:p>
          <a:p>
            <a:pPr algn="ctr"/>
            <a:r>
              <a:rPr lang="ru-RU" sz="2000" b="1" dirty="0" smtClean="0">
                <a:solidFill>
                  <a:srgbClr val="380349"/>
                </a:solidFill>
              </a:rPr>
              <a:t>В последний вечер участники фестиваля собрались на центральной площади Вены перед ратушей.</a:t>
            </a:r>
            <a:endParaRPr lang="ru-RU" sz="2000" b="1" dirty="0">
              <a:solidFill>
                <a:srgbClr val="38034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842694"/>
            <a:ext cx="7884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280234"/>
                </a:solidFill>
              </a:rPr>
              <a:t>По давней традиции все большие праздники в австрийской столице завершаются вальсом на этой площади. Грянул вальс Иоганна Штрауса, по площади закружились пары. В руках танцующих вспыхнули бенгальские огни. Лучи прожекторов, метавшиеся в небе, вдруг сошлись на большом полотнище с </a:t>
            </a:r>
            <a:r>
              <a:rPr lang="ru-RU" sz="1900" b="1" dirty="0" err="1" smtClean="0">
                <a:solidFill>
                  <a:srgbClr val="280234"/>
                </a:solidFill>
              </a:rPr>
              <a:t>пятицветной</a:t>
            </a:r>
            <a:r>
              <a:rPr lang="ru-RU" sz="1900" b="1" dirty="0" smtClean="0">
                <a:solidFill>
                  <a:srgbClr val="280234"/>
                </a:solidFill>
              </a:rPr>
              <a:t> ромашкой, медленно уплывающей вверх на невидимом воздушном шаре...</a:t>
            </a:r>
            <a:endParaRPr lang="ru-RU" sz="1900" b="1" dirty="0">
              <a:solidFill>
                <a:srgbClr val="280234"/>
              </a:solidFill>
            </a:endParaRPr>
          </a:p>
        </p:txBody>
      </p:sp>
      <p:pic>
        <p:nvPicPr>
          <p:cNvPr id="9" name="Рисунок 8" descr="metelev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2994">
            <a:off x="1497826" y="1557885"/>
            <a:ext cx="3142184" cy="2023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4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6585">
            <a:off x="4809459" y="1614662"/>
            <a:ext cx="2590446" cy="1987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461448" y="0"/>
            <a:ext cx="9649072" cy="92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369668"/>
            <a:ext cx="1187624" cy="112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7247"/>
            <a:ext cx="6516216" cy="1500167"/>
          </a:xfrm>
          <a:prstGeom prst="rect">
            <a:avLst/>
          </a:prstGeom>
          <a:solidFill>
            <a:srgbClr val="D2FBBB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Хельсинки 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 27 июля — 5 августа 1962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18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137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20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«За мир и дружбу»</a:t>
            </a:r>
            <a:r>
              <a:rPr kumimoji="0" lang="ru-RU" sz="22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200" b="1" i="1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</a:t>
            </a:r>
            <a:r>
              <a:rPr lang="ru-RU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III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0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83582">
            <a:off x="6890852" y="738057"/>
            <a:ext cx="1837304" cy="23637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Finland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71853">
            <a:off x="5551753" y="695704"/>
            <a:ext cx="1182712" cy="776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187624" y="2137421"/>
            <a:ext cx="795637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rgbClr val="003300"/>
                </a:solidFill>
              </a:rPr>
              <a:t>На фестивале присутствовали представители 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1500 организаций, 76 национальных союзов.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В Хельсинки впервые начал работать 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Международный клуб фестиваля — арена дискуссий, 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место конкурсов, балов, концертов, выставок.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Манифестация в защиту политических и экономических прав молодых трудящихся.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Коллоквиум руководителей молодежных организаций более чем ста стран по вопросам мира и национальной независимости.</a:t>
            </a:r>
            <a:br>
              <a:rPr lang="ru-RU" sz="1700" b="1" dirty="0" smtClean="0">
                <a:solidFill>
                  <a:srgbClr val="003300"/>
                </a:solidFill>
              </a:rPr>
            </a:br>
            <a:r>
              <a:rPr lang="ru-RU" sz="1700" b="1" dirty="0" smtClean="0">
                <a:solidFill>
                  <a:srgbClr val="003300"/>
                </a:solidFill>
              </a:rPr>
              <a:t>Работали клубы «Спутник» и «Дружба», организованные посланцами советской делегации. Так, клуб «Спутник» за 10 дней посетило около 60 тысяч человек.</a:t>
            </a:r>
          </a:p>
          <a:p>
            <a:r>
              <a:rPr lang="ru-RU" sz="1700" b="1" dirty="0" smtClean="0">
                <a:solidFill>
                  <a:srgbClr val="003300"/>
                </a:solidFill>
              </a:rPr>
              <a:t>Не добившись успеха в Вене, силы реакции стремились внести раскол в международное молодежное движение в Хельсинки...</a:t>
            </a:r>
            <a:endParaRPr lang="ru-RU" sz="17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8739647" y="120458"/>
            <a:ext cx="9977874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369668"/>
            <a:ext cx="1187624" cy="108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91501"/>
                </a:solidFill>
              </a:rPr>
              <a:t>В Хельсинкском порту бросило якорь судно "Матильда" со "студенческим баром", в котором потчевали американским виски и бесплатной антикоммунистической литературой, а по улицам города бегали пустые трамваи с рекламными американского джаз-клуба и абстракционистской выставки "Молодая Америка показывает". И все это сочеталось с хулиганскими выходками нескольких сотен хельсинкских юнцов, "арендованных" на 10 дней, которые орали на улицах, швыряли камнями в фестивальные автобусы, подбрасывали пластиковые бомбы. Разбушевавшиеся юнцы побоялись предпринять какие-то серьезные действия, встретив решительный отпор... Здесь стал особенно очевидным страх реакционных кругов Запада перед фестивальным движением — силой, активно борющейся за мир и дружбу.</a:t>
            </a:r>
            <a:endParaRPr lang="ru-RU" sz="1600" b="1" dirty="0">
              <a:solidFill>
                <a:srgbClr val="29150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760893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A1B1A"/>
                </a:solidFill>
              </a:rPr>
              <a:t>Одним из самых запоминающихся событий фестиваля, стало присутствие на нем первого человека полетевшего в космос </a:t>
            </a:r>
            <a:br>
              <a:rPr lang="ru-RU" b="1" dirty="0" smtClean="0">
                <a:solidFill>
                  <a:srgbClr val="4A1B1A"/>
                </a:solidFill>
              </a:rPr>
            </a:br>
            <a:r>
              <a:rPr lang="ru-RU" sz="2000" b="1" dirty="0" smtClean="0">
                <a:solidFill>
                  <a:srgbClr val="4A1B1A"/>
                </a:solidFill>
              </a:rPr>
              <a:t>Юрия Гагарина</a:t>
            </a:r>
            <a:endParaRPr lang="ru-RU" sz="2000" b="1" dirty="0">
              <a:solidFill>
                <a:srgbClr val="4A1B1A"/>
              </a:solidFill>
            </a:endParaRPr>
          </a:p>
        </p:txBody>
      </p:sp>
      <p:pic>
        <p:nvPicPr>
          <p:cNvPr id="9" name="Рисунок 8" descr="0_12db7d_38fae30_X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40439">
            <a:off x="6230180" y="2434825"/>
            <a:ext cx="2235050" cy="2046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oto-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91823">
            <a:off x="3247563" y="2722562"/>
            <a:ext cx="2961105" cy="1908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0_12d4f8_4fc39836_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39970">
            <a:off x="1359667" y="2512100"/>
            <a:ext cx="1762883" cy="2006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6416040" y="600060"/>
            <a:ext cx="7946627" cy="700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25652"/>
            <a:ext cx="1109831" cy="102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25252"/>
            <a:ext cx="6516216" cy="1500167"/>
          </a:xfrm>
          <a:prstGeom prst="rect">
            <a:avLst/>
          </a:prstGeom>
          <a:solidFill>
            <a:srgbClr val="F7C0B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София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28 июля — 6 августа 1968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2000" b="1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0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138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20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«За солидарность, мир и дружбу»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IX</a:t>
            </a:r>
            <a:r>
              <a:rPr lang="ru-RU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353444"/>
            <a:ext cx="8100392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 smtClean="0">
                <a:solidFill>
                  <a:srgbClr val="561F1E"/>
                </a:solidFill>
              </a:rPr>
              <a:t>Фестиваль планировался в период роста антивоенного </a:t>
            </a:r>
            <a:br>
              <a:rPr lang="ru-RU" sz="1550" b="1" dirty="0" smtClean="0">
                <a:solidFill>
                  <a:srgbClr val="561F1E"/>
                </a:solidFill>
              </a:rPr>
            </a:br>
            <a:r>
              <a:rPr lang="ru-RU" sz="1550" b="1" dirty="0" smtClean="0">
                <a:solidFill>
                  <a:srgbClr val="561F1E"/>
                </a:solidFill>
              </a:rPr>
              <a:t>и студенческого движения в капиталистических странах, </a:t>
            </a:r>
            <a:br>
              <a:rPr lang="ru-RU" sz="1550" b="1" dirty="0" smtClean="0">
                <a:solidFill>
                  <a:srgbClr val="561F1E"/>
                </a:solidFill>
              </a:rPr>
            </a:br>
            <a:r>
              <a:rPr lang="ru-RU" sz="1550" b="1" dirty="0" smtClean="0">
                <a:solidFill>
                  <a:srgbClr val="561F1E"/>
                </a:solidFill>
              </a:rPr>
              <a:t>расцвета движения хиппи и, одновременно, в разгар </a:t>
            </a:r>
            <a:br>
              <a:rPr lang="ru-RU" sz="1550" b="1" dirty="0" smtClean="0">
                <a:solidFill>
                  <a:srgbClr val="561F1E"/>
                </a:solidFill>
              </a:rPr>
            </a:br>
            <a:r>
              <a:rPr lang="ru-RU" sz="1550" b="1" dirty="0" smtClean="0">
                <a:solidFill>
                  <a:srgbClr val="561F1E"/>
                </a:solidFill>
              </a:rPr>
              <a:t>холодной войны.</a:t>
            </a:r>
          </a:p>
          <a:p>
            <a:r>
              <a:rPr lang="ru-RU" sz="1550" b="1" dirty="0" smtClean="0">
                <a:solidFill>
                  <a:srgbClr val="561F1E"/>
                </a:solidFill>
              </a:rPr>
              <a:t>Первоначально мероприятие планировалось провести в Алжире летом 1965 года, но из-за произошедшего в этой стране военного переворота дату пришлось перенести, а новым местом проведения фестиваля стала Болгария.</a:t>
            </a:r>
          </a:p>
          <a:p>
            <a:r>
              <a:rPr lang="ru-RU" sz="1550" b="1" dirty="0" smtClean="0">
                <a:solidFill>
                  <a:srgbClr val="561F1E"/>
                </a:solidFill>
              </a:rPr>
              <a:t>Основой политической программы фестиваля был протест против «империалистической войны под руководством США против освободительного движения в третьем мире, особенно в Индокитае», в частности - против войны во Вьетнаме.</a:t>
            </a:r>
            <a:br>
              <a:rPr lang="ru-RU" sz="1550" b="1" dirty="0" smtClean="0">
                <a:solidFill>
                  <a:srgbClr val="561F1E"/>
                </a:solidFill>
              </a:rPr>
            </a:br>
            <a:r>
              <a:rPr lang="ru-RU" sz="1550" b="1" dirty="0" smtClean="0">
                <a:solidFill>
                  <a:srgbClr val="561F1E"/>
                </a:solidFill>
              </a:rPr>
              <a:t> Вьетнамская война в те дни была главным объектом международной критики и один из дней фестиваля был целиком посвящён акциям солидарности с «героической борьбой вьетнамского народа против неоправданной агрессии американского империализма».</a:t>
            </a:r>
            <a:endParaRPr lang="ru-RU" sz="1550" b="1" dirty="0">
              <a:solidFill>
                <a:srgbClr val="561F1E"/>
              </a:solidFill>
            </a:endParaRPr>
          </a:p>
        </p:txBody>
      </p:sp>
      <p:pic>
        <p:nvPicPr>
          <p:cNvPr id="9" name="Рисунок 8" descr="софи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87067">
            <a:off x="7066513" y="790337"/>
            <a:ext cx="1781106" cy="2205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lag_of_Bulgaria_(1967-1971)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18069">
            <a:off x="5694616" y="768562"/>
            <a:ext cx="1332952" cy="840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6000">
              <a:srgbClr val="00CC00"/>
            </a:gs>
          </a:gsLst>
          <a:lin ang="20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01408" y="-166836"/>
            <a:ext cx="9361040" cy="92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9628"/>
            <a:ext cx="1619671" cy="148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21196"/>
            <a:ext cx="9144000" cy="309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3100" b="1" i="0" u="none" strike="noStrike" kern="1200" normalizeH="0" baseline="0" noProof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03C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Международный фестиваль молодёжи и студентов —</a:t>
            </a:r>
            <a:br>
              <a:rPr kumimoji="0" lang="ru-RU" sz="3100" b="1" i="0" u="none" strike="noStrike" kern="1200" normalizeH="0" baseline="0" noProof="0" dirty="0" smtClean="0">
                <a:ln w="9525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303C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 w="635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нерегулярный фестиваль левых молодёжных организаций, проводящийся с 1947 года.</a:t>
            </a:r>
            <a:b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Организаторы -</a:t>
            </a: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03C18"/>
                </a:solidFill>
                <a:uLnTx/>
                <a:uFillTx/>
                <a:latin typeface="+mj-lt"/>
                <a:ea typeface="+mj-ea"/>
                <a:cs typeface="+mj-cs"/>
              </a:rPr>
              <a:t>Всемирная федерация демократической молодёжи (ВФДМ) и Международный союз студентов </a:t>
            </a:r>
            <a:b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03C18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303C18"/>
                </a:solidFill>
                <a:uLnTx/>
                <a:uFillTx/>
                <a:latin typeface="+mj-lt"/>
                <a:ea typeface="+mj-ea"/>
                <a:cs typeface="+mj-cs"/>
              </a:rPr>
              <a:t>(МСС). </a:t>
            </a:r>
            <a:r>
              <a:rPr lang="ru-RU" sz="1600" b="1" dirty="0" smtClean="0">
                <a:solidFill>
                  <a:srgbClr val="303C18"/>
                </a:solidFill>
              </a:rPr>
              <a:t>Фестивальное движение зародилось сразу после Второй мировой войны. В ноябре 1945 года в столице Великобритании собрались молодые лидеры антифашистского сопротивления из разных стран мира. Именно здесь Всемирная конференция молодёжи за мир приняла решение о создании своей организации – Всемирной федерации демократической молодёжи (ВФДМ). Им же довелось стать основными организаторами первого фестиваля, который состоялся в 1947 году в Праге.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03648" y="4153644"/>
            <a:ext cx="7956376" cy="1837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 подготовки к фестивалю создаётся Международный </a:t>
            </a:r>
            <a:b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03C1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подготовительный комитет и национальные подготовительные комитеты в странах-участницах. В программу фестивалей входят политические семинары и дискуссии, концерты, массовые празднества, а также — обязательное красочное шествие делегаций. Участники — старшие школьники и студенты.</a:t>
            </a:r>
            <a:endParaRPr kumimoji="0" lang="ru-RU" sz="3400" b="1" i="0" u="none" strike="noStrike" kern="1200" cap="none" spc="0" normalizeH="0" baseline="0" noProof="0" dirty="0">
              <a:ln>
                <a:noFill/>
              </a:ln>
              <a:solidFill>
                <a:srgbClr val="303C1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72253">
            <a:off x="2069035" y="2338517"/>
            <a:ext cx="2178436" cy="1575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105724_8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86345">
            <a:off x="5908095" y="2464063"/>
            <a:ext cx="2281345" cy="1514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Wfdy_logo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84273">
            <a:off x="4185395" y="2110688"/>
            <a:ext cx="1736842" cy="174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623611" y="-289587"/>
            <a:ext cx="8083938" cy="93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7660"/>
            <a:ext cx="1115616" cy="106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80349"/>
                </a:solidFill>
              </a:rPr>
              <a:t>По завершении «митинга солидарности с народом борющегося Вьетнама» из Болгарии был отправлен рейс в порт Хайфон с грузом собранной в рамках подготовки к фестивалю гуманитарной помощи.</a:t>
            </a:r>
          </a:p>
          <a:p>
            <a:pPr algn="ctr"/>
            <a:r>
              <a:rPr lang="ru-RU" b="1" dirty="0" smtClean="0">
                <a:solidFill>
                  <a:srgbClr val="380349"/>
                </a:solidFill>
              </a:rPr>
              <a:t>Помимо этого в программе фестиваля были акции солидарности в пользу освободительного движения против апартеида в Южной Африке, в поддержку «действий арабской молодежи против израильской агрессии», а также в поддержку борьбы за независимость португальских колоний и в поддержку революционных движений в Латинской Америке.</a:t>
            </a:r>
            <a:endParaRPr lang="ru-RU" b="1" dirty="0">
              <a:solidFill>
                <a:srgbClr val="38034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514671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80234"/>
                </a:solidFill>
              </a:rPr>
              <a:t>На фестивале Первая женщина-космонавт Валентина Терешкова работала председателем жюри музыкальных конкурсов фестиваля, а 20-летняя советская певица София </a:t>
            </a:r>
            <a:r>
              <a:rPr lang="ru-RU" b="1" dirty="0" err="1" smtClean="0">
                <a:solidFill>
                  <a:srgbClr val="280234"/>
                </a:solidFill>
              </a:rPr>
              <a:t>Ротару</a:t>
            </a:r>
            <a:r>
              <a:rPr lang="ru-RU" b="1" dirty="0" smtClean="0">
                <a:solidFill>
                  <a:srgbClr val="280234"/>
                </a:solidFill>
              </a:rPr>
              <a:t> завоевала на фестивале золотую медаль и первую премию в конкурсе исполнителей народных песен.</a:t>
            </a:r>
            <a:endParaRPr lang="ru-RU" b="1" dirty="0">
              <a:solidFill>
                <a:srgbClr val="280234"/>
              </a:solidFill>
            </a:endParaRPr>
          </a:p>
        </p:txBody>
      </p:sp>
      <p:pic>
        <p:nvPicPr>
          <p:cNvPr id="9" name="Рисунок 8" descr="getIma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2375">
            <a:off x="1465431" y="2615053"/>
            <a:ext cx="3090654" cy="1709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2de7fffb82244e65a733fc75af8180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45480">
            <a:off x="4779587" y="2468369"/>
            <a:ext cx="3289431" cy="18995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6937692" y="799787"/>
            <a:ext cx="8081732" cy="760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369668"/>
            <a:ext cx="1111544" cy="10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37253"/>
            <a:ext cx="6516216" cy="1716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Берлин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 28 июля — 5 августа 1973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b="1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25 6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00</a:t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140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«За антиимпериалистическую солидарность, </a:t>
            </a:r>
            <a:br>
              <a:rPr lang="ru-RU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мир и дружбу» 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X</a:t>
            </a:r>
            <a:r>
              <a:rPr lang="ru-RU" sz="3200" b="1" u="sng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 descr="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60034">
            <a:off x="6997740" y="717463"/>
            <a:ext cx="1891174" cy="2423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Flag_of_Germany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57967">
            <a:off x="5510369" y="686392"/>
            <a:ext cx="1232823" cy="725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259632" y="2425453"/>
            <a:ext cx="7884368" cy="328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80349"/>
                </a:solidFill>
              </a:rPr>
              <a:t>Первый день был днем знакомства.</a:t>
            </a:r>
            <a:br>
              <a:rPr lang="ru-RU" sz="2000" b="1" dirty="0" smtClean="0">
                <a:solidFill>
                  <a:srgbClr val="380349"/>
                </a:solidFill>
              </a:rPr>
            </a:br>
            <a:r>
              <a:rPr lang="ru-RU" sz="2000" b="1" dirty="0" smtClean="0">
                <a:solidFill>
                  <a:srgbClr val="380349"/>
                </a:solidFill>
              </a:rPr>
              <a:t>День солидарности с народами, молодежью </a:t>
            </a:r>
            <a:br>
              <a:rPr lang="ru-RU" sz="2000" b="1" dirty="0" smtClean="0">
                <a:solidFill>
                  <a:srgbClr val="380349"/>
                </a:solidFill>
              </a:rPr>
            </a:br>
            <a:r>
              <a:rPr lang="ru-RU" sz="2000" b="1" dirty="0" smtClean="0">
                <a:solidFill>
                  <a:srgbClr val="380349"/>
                </a:solidFill>
              </a:rPr>
              <a:t>и студентами арабских стран за установление </a:t>
            </a:r>
            <a:br>
              <a:rPr lang="ru-RU" sz="2000" b="1" dirty="0" smtClean="0">
                <a:solidFill>
                  <a:srgbClr val="380349"/>
                </a:solidFill>
              </a:rPr>
            </a:br>
            <a:r>
              <a:rPr lang="ru-RU" sz="2000" b="1" dirty="0" smtClean="0">
                <a:solidFill>
                  <a:srgbClr val="380349"/>
                </a:solidFill>
              </a:rPr>
              <a:t>прочного и справедливого мира на Ближнем Востоке.</a:t>
            </a:r>
            <a:br>
              <a:rPr lang="ru-RU" sz="2000" b="1" dirty="0" smtClean="0">
                <a:solidFill>
                  <a:srgbClr val="380349"/>
                </a:solidFill>
              </a:rPr>
            </a:br>
            <a:r>
              <a:rPr lang="ru-RU" sz="2000" b="1" dirty="0" smtClean="0">
                <a:solidFill>
                  <a:srgbClr val="380349"/>
                </a:solidFill>
              </a:rPr>
              <a:t>Участие в работе Международного трибунала «Юность обличает империализм».</a:t>
            </a:r>
            <a:br>
              <a:rPr lang="ru-RU" sz="2000" b="1" dirty="0" smtClean="0">
                <a:solidFill>
                  <a:srgbClr val="380349"/>
                </a:solidFill>
              </a:rPr>
            </a:br>
            <a:r>
              <a:rPr lang="ru-RU" sz="2000" b="1" dirty="0" smtClean="0">
                <a:solidFill>
                  <a:srgbClr val="380349"/>
                </a:solidFill>
              </a:rPr>
              <a:t>День борьбы за мир, международную безопасность и сотрудничество.</a:t>
            </a:r>
            <a:br>
              <a:rPr lang="ru-RU" sz="2000" b="1" dirty="0" smtClean="0">
                <a:solidFill>
                  <a:srgbClr val="380349"/>
                </a:solidFill>
              </a:rPr>
            </a:br>
            <a:r>
              <a:rPr lang="ru-RU" sz="2000" b="1" dirty="0" smtClean="0">
                <a:solidFill>
                  <a:srgbClr val="380349"/>
                </a:solidFill>
              </a:rPr>
              <a:t>День борьбы за права молодежи и студентов, за права молодых женщин и девушек.</a:t>
            </a:r>
            <a:endParaRPr lang="ru-RU" sz="2000" b="1" dirty="0">
              <a:solidFill>
                <a:srgbClr val="380349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40000">
              <a:schemeClr val="bg1"/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101408" y="-238844"/>
            <a:ext cx="9217024" cy="92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" y="4369668"/>
            <a:ext cx="1268596" cy="112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</a:rPr>
              <a:t>Митинг на площади Маркса—Энгельса, на котором известная американская общественная деятельница </a:t>
            </a:r>
            <a:r>
              <a:rPr lang="ru-RU" b="1" dirty="0" err="1" smtClean="0">
                <a:solidFill>
                  <a:srgbClr val="003300"/>
                </a:solidFill>
              </a:rPr>
              <a:t>Анджела</a:t>
            </a:r>
            <a:r>
              <a:rPr lang="ru-RU" b="1" dirty="0" smtClean="0">
                <a:solidFill>
                  <a:srgbClr val="003300"/>
                </a:solidFill>
              </a:rPr>
              <a:t> Дэвис от имени 25 тысяч присутствующих делегатов фестиваля зачитала «Призыв молодежи мира».</a:t>
            </a: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endParaRPr lang="ru-RU" b="1" dirty="0" smtClean="0">
              <a:solidFill>
                <a:srgbClr val="003300"/>
              </a:solidFill>
            </a:endParaRPr>
          </a:p>
          <a:p>
            <a:pPr algn="ctr"/>
            <a:r>
              <a:rPr lang="ru-RU" b="1" dirty="0" smtClean="0">
                <a:solidFill>
                  <a:srgbClr val="003300"/>
                </a:solidFill>
              </a:rPr>
              <a:t>                            Защитный комбинезон и винтовка, нацеленная в небо, винтовка,                    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                               оттягивающая девичье плечо. Девятнадцатилетняя 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                          </a:t>
            </a:r>
            <a:r>
              <a:rPr lang="ru-RU" b="1" dirty="0" err="1" smtClean="0">
                <a:solidFill>
                  <a:srgbClr val="003300"/>
                </a:solidFill>
              </a:rPr>
              <a:t>южновъетнамская</a:t>
            </a:r>
            <a:r>
              <a:rPr lang="ru-RU" b="1" dirty="0" smtClean="0">
                <a:solidFill>
                  <a:srgbClr val="003300"/>
                </a:solidFill>
              </a:rPr>
              <a:t> героиня не пожелала назвать свое имя  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                   корреспондентам. Но она в дни Берлинского фестиваля стала символом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                                   борющегося Вьетнама.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66953">
            <a:off x="1161371" y="1275664"/>
            <a:ext cx="2208112" cy="1349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RIAN_47723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25128">
            <a:off x="6480928" y="2826129"/>
            <a:ext cx="1280117" cy="1164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RIAN_47724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7899">
            <a:off x="6566855" y="1177154"/>
            <a:ext cx="1644328" cy="1676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RIAN_58800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060">
            <a:off x="2194912" y="2580347"/>
            <a:ext cx="1501154" cy="13111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Bundesarchiv_Bild_183-L0911-029,_Berlin,_Erich_Honecker_empfängt_Angela_Davis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1880" y="1129308"/>
            <a:ext cx="2880320" cy="1792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RIAN_86998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88727">
            <a:off x="4076760" y="2841764"/>
            <a:ext cx="2047998" cy="12316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8290863" y="319160"/>
            <a:ext cx="9484351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60688"/>
            <a:ext cx="1259632" cy="1184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637253"/>
            <a:ext cx="6516216" cy="168018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3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проведения: </a:t>
            </a:r>
            <a:r>
              <a:rPr lang="ru-RU" sz="1900" b="1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Гавана</a:t>
            </a: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: 29 июля — 7 августа 1978 </a:t>
            </a: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18 5</a:t>
            </a: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00 </a:t>
            </a:r>
            <a:b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145</a:t>
            </a:r>
            <a:b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Девиз: </a:t>
            </a: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«За антиимпериалистическую  </a:t>
            </a:r>
            <a:b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r>
              <a:rPr lang="ru-RU" sz="19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                       солидарность, мир и дружбу» </a:t>
            </a:r>
            <a: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9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</a:t>
            </a:r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Всемирный фестиваль молодёжи и студентов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63641">
            <a:off x="7070909" y="785020"/>
            <a:ext cx="1790414" cy="24180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Cub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13453">
            <a:off x="5689583" y="749814"/>
            <a:ext cx="1296374" cy="813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259632" y="2425452"/>
            <a:ext cx="7884368" cy="3289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61F1E"/>
                </a:solidFill>
              </a:rPr>
              <a:t>Впервые на латиноамериканской земле, </a:t>
            </a:r>
            <a:r>
              <a:rPr lang="en-US" b="1" dirty="0" smtClean="0">
                <a:solidFill>
                  <a:srgbClr val="561F1E"/>
                </a:solidFill>
              </a:rPr>
              <a:t/>
            </a:r>
            <a:br>
              <a:rPr lang="en-US" b="1" dirty="0" smtClean="0">
                <a:solidFill>
                  <a:srgbClr val="561F1E"/>
                </a:solidFill>
              </a:rPr>
            </a:br>
            <a:r>
              <a:rPr lang="ru-RU" b="1" dirty="0" smtClean="0">
                <a:solidFill>
                  <a:srgbClr val="561F1E"/>
                </a:solidFill>
              </a:rPr>
              <a:t>на земле свободной, первой </a:t>
            </a:r>
            <a:r>
              <a:rPr lang="en-US" b="1" dirty="0" smtClean="0">
                <a:solidFill>
                  <a:srgbClr val="561F1E"/>
                </a:solidFill>
              </a:rPr>
              <a:t/>
            </a:r>
            <a:br>
              <a:rPr lang="en-US" b="1" dirty="0" smtClean="0">
                <a:solidFill>
                  <a:srgbClr val="561F1E"/>
                </a:solidFill>
              </a:rPr>
            </a:br>
            <a:r>
              <a:rPr lang="ru-RU" b="1" dirty="0" smtClean="0">
                <a:solidFill>
                  <a:srgbClr val="561F1E"/>
                </a:solidFill>
              </a:rPr>
              <a:t>социалистической в западном полушарии.</a:t>
            </a:r>
            <a:br>
              <a:rPr lang="ru-RU" b="1" dirty="0" smtClean="0">
                <a:solidFill>
                  <a:srgbClr val="561F1E"/>
                </a:solidFill>
              </a:rPr>
            </a:br>
            <a:r>
              <a:rPr lang="ru-RU" b="1" dirty="0" smtClean="0">
                <a:solidFill>
                  <a:srgbClr val="561F1E"/>
                </a:solidFill>
              </a:rPr>
              <a:t>Более чем на ста самолетах и на одиннадцати теплоходах прибыли делегаты фестиваля на Кубу.</a:t>
            </a:r>
            <a:br>
              <a:rPr lang="ru-RU" b="1" dirty="0" smtClean="0">
                <a:solidFill>
                  <a:srgbClr val="561F1E"/>
                </a:solidFill>
              </a:rPr>
            </a:br>
            <a:r>
              <a:rPr lang="ru-RU" b="1" dirty="0" smtClean="0">
                <a:solidFill>
                  <a:srgbClr val="561F1E"/>
                </a:solidFill>
              </a:rPr>
              <a:t>Постоянное внимание и поддержка со стороны правительства республики, вождя кубинской революции </a:t>
            </a:r>
            <a:r>
              <a:rPr lang="ru-RU" b="1" dirty="0" err="1" smtClean="0">
                <a:solidFill>
                  <a:srgbClr val="561F1E"/>
                </a:solidFill>
              </a:rPr>
              <a:t>Фиделя</a:t>
            </a:r>
            <a:r>
              <a:rPr lang="ru-RU" b="1" dirty="0" smtClean="0">
                <a:solidFill>
                  <a:srgbClr val="561F1E"/>
                </a:solidFill>
              </a:rPr>
              <a:t> Кастро.</a:t>
            </a:r>
            <a:br>
              <a:rPr lang="ru-RU" b="1" dirty="0" smtClean="0">
                <a:solidFill>
                  <a:srgbClr val="561F1E"/>
                </a:solidFill>
              </a:rPr>
            </a:br>
            <a:r>
              <a:rPr lang="ru-RU" b="1" dirty="0" smtClean="0">
                <a:solidFill>
                  <a:srgbClr val="561F1E"/>
                </a:solidFill>
              </a:rPr>
              <a:t>Работали Международный центр антиимпериалистической солидарности, Международный студенческий центр, Международный центр друзей детей, </a:t>
            </a:r>
            <a:r>
              <a:rPr lang="en-US" b="1" dirty="0" smtClean="0">
                <a:solidFill>
                  <a:srgbClr val="561F1E"/>
                </a:solidFill>
              </a:rPr>
              <a:t/>
            </a:r>
            <a:br>
              <a:rPr lang="en-US" b="1" dirty="0" smtClean="0">
                <a:solidFill>
                  <a:srgbClr val="561F1E"/>
                </a:solidFill>
              </a:rPr>
            </a:br>
            <a:r>
              <a:rPr lang="ru-RU" b="1" dirty="0" smtClean="0">
                <a:solidFill>
                  <a:srgbClr val="561F1E"/>
                </a:solidFill>
              </a:rPr>
              <a:t>Международный спортивный центр, Международный центр молодых артистов</a:t>
            </a:r>
            <a:r>
              <a:rPr lang="ru-RU" sz="2000" b="1" dirty="0" smtClean="0">
                <a:solidFill>
                  <a:srgbClr val="561F1E"/>
                </a:solidFill>
              </a:rPr>
              <a:t>.</a:t>
            </a:r>
            <a:endParaRPr lang="ru-RU" sz="2000" b="1" dirty="0">
              <a:solidFill>
                <a:srgbClr val="561F1E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7233984" y="74944"/>
            <a:ext cx="8784703" cy="799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225651"/>
            <a:ext cx="1224136" cy="1224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750C01"/>
                </a:solidFill>
              </a:rPr>
              <a:t>Впервые в истории фестивалей состоялся суд — Международный трибунал «Юность обличает империализм», на котором десятки свидетелей, </a:t>
            </a:r>
            <a:r>
              <a:rPr lang="ru-RU" sz="1900" b="1" dirty="0" err="1" smtClean="0">
                <a:solidFill>
                  <a:srgbClr val="750C01"/>
                </a:solidFill>
              </a:rPr>
              <a:t>кинофотодокументы</a:t>
            </a:r>
            <a:r>
              <a:rPr lang="ru-RU" sz="1900" b="1" dirty="0" smtClean="0">
                <a:solidFill>
                  <a:srgbClr val="750C01"/>
                </a:solidFill>
              </a:rPr>
              <a:t> предъявили счет империализму за его преступные деяния.</a:t>
            </a:r>
          </a:p>
          <a:p>
            <a:pPr algn="ctr"/>
            <a:r>
              <a:rPr lang="ru-RU" sz="1900" b="1" dirty="0" smtClean="0">
                <a:solidFill>
                  <a:srgbClr val="750C01"/>
                </a:solidFill>
              </a:rPr>
              <a:t>И конечно, знаменитый Карнавал на Кубе...</a:t>
            </a:r>
            <a:endParaRPr lang="ru-RU" sz="1900" b="1" dirty="0">
              <a:solidFill>
                <a:srgbClr val="750C0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4453116"/>
            <a:ext cx="7812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750C01"/>
                </a:solidFill>
              </a:rPr>
              <a:t>В день открытия фестиваля в Гаванский порт вошло судно «</a:t>
            </a:r>
            <a:r>
              <a:rPr lang="ru-RU" sz="1900" b="1" dirty="0" err="1" smtClean="0">
                <a:solidFill>
                  <a:srgbClr val="750C01"/>
                </a:solidFill>
              </a:rPr>
              <a:t>Гранма</a:t>
            </a:r>
            <a:r>
              <a:rPr lang="ru-RU" sz="1900" b="1" dirty="0" smtClean="0">
                <a:solidFill>
                  <a:srgbClr val="750C01"/>
                </a:solidFill>
              </a:rPr>
              <a:t>». Это была точная копия легендарного корабля кубинской революции, о котором на острове Свободы по праву говорят:</a:t>
            </a:r>
            <a:r>
              <a:rPr lang="en-US" sz="1900" b="1" dirty="0" smtClean="0">
                <a:solidFill>
                  <a:srgbClr val="750C01"/>
                </a:solidFill>
              </a:rPr>
              <a:t/>
            </a:r>
            <a:br>
              <a:rPr lang="en-US" sz="1900" b="1" dirty="0" smtClean="0">
                <a:solidFill>
                  <a:srgbClr val="750C01"/>
                </a:solidFill>
              </a:rPr>
            </a:br>
            <a:r>
              <a:rPr lang="ru-RU" sz="1900" b="1" i="1" dirty="0" smtClean="0">
                <a:solidFill>
                  <a:srgbClr val="750C01"/>
                </a:solidFill>
              </a:rPr>
              <a:t> «</a:t>
            </a:r>
            <a:r>
              <a:rPr lang="ru-RU" sz="1900" b="1" i="1" dirty="0" err="1" smtClean="0">
                <a:solidFill>
                  <a:srgbClr val="750C01"/>
                </a:solidFill>
              </a:rPr>
              <a:t>Гранма</a:t>
            </a:r>
            <a:r>
              <a:rPr lang="ru-RU" sz="1900" b="1" i="1" dirty="0" smtClean="0">
                <a:solidFill>
                  <a:srgbClr val="750C01"/>
                </a:solidFill>
              </a:rPr>
              <a:t>» — это наша «Аврора».</a:t>
            </a:r>
            <a:endParaRPr lang="ru-RU" sz="1900" b="1" i="1" dirty="0">
              <a:solidFill>
                <a:srgbClr val="750C01"/>
              </a:solidFill>
            </a:endParaRPr>
          </a:p>
        </p:txBody>
      </p:sp>
      <p:pic>
        <p:nvPicPr>
          <p:cNvPr id="8" name="Рисунок 7" descr="f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9648">
            <a:off x="1458453" y="1448523"/>
            <a:ext cx="2424737" cy="1362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d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6430">
            <a:off x="5479276" y="3081606"/>
            <a:ext cx="2195694" cy="12407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dfvcvvbcv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00403">
            <a:off x="2086110" y="3070121"/>
            <a:ext cx="2401017" cy="1255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fdfvcvvbcvc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67861">
            <a:off x="5988601" y="1442127"/>
            <a:ext cx="2539449" cy="1343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ufdfyf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921396"/>
            <a:ext cx="2672071" cy="1368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33CC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623611" y="70453"/>
            <a:ext cx="8083938" cy="93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359497"/>
            <a:ext cx="1152128" cy="107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637253"/>
            <a:ext cx="6516216" cy="1680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Москва </a:t>
            </a: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27 июля — 3 августа 1985 </a:t>
            </a: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185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26</a:t>
            </a: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Страны: 157</a:t>
            </a:r>
            <a:b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5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8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</a:t>
            </a:r>
            <a:r>
              <a:rPr lang="ru-RU" sz="185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«За антиимпериалистическую солидарность,  </a:t>
            </a:r>
            <a:br>
              <a:rPr lang="ru-RU" sz="185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185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               мир и дружбу» </a:t>
            </a:r>
            <a: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XII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3457b5ed7acdb8123f95f8080b2d777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53115">
            <a:off x="6956969" y="764594"/>
            <a:ext cx="1914105" cy="22649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lag_of_the_Soviet_Union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14898">
            <a:off x="5549487" y="695554"/>
            <a:ext cx="1303384" cy="813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259632" y="2317441"/>
            <a:ext cx="788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Политической задачей фестиваля был показ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положительных сторон жизни советского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общества. Главным организатором фестивальных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мероприятий был секретарь ЦК ВЛКСМ Владимир Федосов. Открытие фестиваля проходило на стадионе Лужники и транслировалось в прямом эфире. Продолжительность церемонии составила около 4 часов.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3793604"/>
            <a:ext cx="7956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 политическую программу фестиваля входили вопросы установления нового международного экономического порядка, обсуждение проблемы экономической помощи отсталым и развивающимся странам, борьба с нищетой и безработицей, поднимались проблемы охраны окружающей среды.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4801716"/>
            <a:ext cx="7812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1848"/>
                </a:solidFill>
              </a:rPr>
              <a:t>В СССР с символикой (эмблемой) фестиваля, согласно распоряжению Совета министров СССР, об использовании эмблемы фестиваля и надбавках на продукцию товаров легкой промышленности, было выпущено более 7000 наименований сувенирной продукции</a:t>
            </a:r>
            <a:r>
              <a:rPr lang="ru-RU" sz="1500" b="1" dirty="0" smtClean="0"/>
              <a:t>. </a:t>
            </a:r>
            <a:endParaRPr lang="ru-RU" sz="15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7055262" y="721828"/>
            <a:ext cx="8223066" cy="760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7660"/>
            <a:ext cx="1115616" cy="98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380349"/>
                </a:solidFill>
              </a:rPr>
              <a:t>80 стран мира также использовали эмблему. Эмблема принесла СССР чистой прибыли </a:t>
            </a:r>
            <a:br>
              <a:rPr lang="ru-RU" sz="1550" b="1" dirty="0" smtClean="0">
                <a:solidFill>
                  <a:srgbClr val="380349"/>
                </a:solidFill>
              </a:rPr>
            </a:br>
            <a:r>
              <a:rPr lang="ru-RU" sz="1550" b="1" dirty="0" smtClean="0">
                <a:solidFill>
                  <a:srgbClr val="380349"/>
                </a:solidFill>
              </a:rPr>
              <a:t>450 000 000 советских рублей (надбавки на продукцию с символикой фестиваля).</a:t>
            </a:r>
            <a:endParaRPr lang="ru-RU" sz="1550" b="1" dirty="0">
              <a:solidFill>
                <a:srgbClr val="38034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945732"/>
            <a:ext cx="81003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380349"/>
                </a:solidFill>
              </a:rPr>
              <a:t>По завершении основной программы 3—16 августа 1985 года в Артеке состоялся международный детский праздник «Салют, мир! Салют, фестиваль!»</a:t>
            </a:r>
            <a:endParaRPr lang="ru-RU" sz="1750" b="1" dirty="0">
              <a:solidFill>
                <a:srgbClr val="38034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81236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380349"/>
                </a:solidFill>
              </a:rPr>
              <a:t>В ходе фестиваля состоялись выставка молодых художников, фотовыставка, концерты с участием как многочисленных самодеятельных и этнических коллективов, так и профессиональных исполнителей, таких как «Земляне», «Машина времени», «Цветы», «Интеграл», Дин Рид, Боб </a:t>
            </a:r>
            <a:r>
              <a:rPr lang="ru-RU" sz="1550" b="1" dirty="0" err="1" smtClean="0">
                <a:solidFill>
                  <a:srgbClr val="380349"/>
                </a:solidFill>
              </a:rPr>
              <a:t>Дилан</a:t>
            </a:r>
            <a:r>
              <a:rPr lang="ru-RU" sz="1550" b="1" dirty="0" smtClean="0">
                <a:solidFill>
                  <a:srgbClr val="380349"/>
                </a:solidFill>
              </a:rPr>
              <a:t>, «</a:t>
            </a:r>
            <a:r>
              <a:rPr lang="ru-RU" sz="1550" b="1" dirty="0" err="1" smtClean="0">
                <a:solidFill>
                  <a:srgbClr val="380349"/>
                </a:solidFill>
              </a:rPr>
              <a:t>Everything</a:t>
            </a:r>
            <a:r>
              <a:rPr lang="ru-RU" sz="1550" b="1" dirty="0" smtClean="0">
                <a:solidFill>
                  <a:srgbClr val="380349"/>
                </a:solidFill>
              </a:rPr>
              <a:t> </a:t>
            </a:r>
            <a:r>
              <a:rPr lang="ru-RU" sz="1550" b="1" dirty="0" err="1" smtClean="0">
                <a:solidFill>
                  <a:srgbClr val="380349"/>
                </a:solidFill>
              </a:rPr>
              <a:t>but</a:t>
            </a:r>
            <a:r>
              <a:rPr lang="ru-RU" sz="1550" b="1" dirty="0" smtClean="0">
                <a:solidFill>
                  <a:srgbClr val="380349"/>
                </a:solidFill>
              </a:rPr>
              <a:t> </a:t>
            </a:r>
            <a:r>
              <a:rPr lang="ru-RU" sz="1550" b="1" dirty="0" err="1" smtClean="0">
                <a:solidFill>
                  <a:srgbClr val="380349"/>
                </a:solidFill>
              </a:rPr>
              <a:t>the</a:t>
            </a:r>
            <a:r>
              <a:rPr lang="ru-RU" sz="1550" b="1" dirty="0" smtClean="0">
                <a:solidFill>
                  <a:srgbClr val="380349"/>
                </a:solidFill>
              </a:rPr>
              <a:t> </a:t>
            </a:r>
            <a:r>
              <a:rPr lang="ru-RU" sz="1550" b="1" dirty="0" err="1" smtClean="0">
                <a:solidFill>
                  <a:srgbClr val="380349"/>
                </a:solidFill>
              </a:rPr>
              <a:t>Girl</a:t>
            </a:r>
            <a:r>
              <a:rPr lang="ru-RU" sz="1550" b="1" dirty="0" smtClean="0">
                <a:solidFill>
                  <a:srgbClr val="380349"/>
                </a:solidFill>
              </a:rPr>
              <a:t>». Песня Юрия Лившица «Вальс тишины» была заключительной мелодией фестиваля.</a:t>
            </a:r>
            <a:endParaRPr lang="ru-RU" sz="1550" b="1" dirty="0">
              <a:solidFill>
                <a:srgbClr val="380349"/>
              </a:solidFill>
            </a:endParaRPr>
          </a:p>
        </p:txBody>
      </p:sp>
      <p:pic>
        <p:nvPicPr>
          <p:cNvPr id="10" name="Рисунок 9" descr="0_190592_c2f62757_or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0701">
            <a:off x="1565191" y="1714960"/>
            <a:ext cx="2423009" cy="1581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476369782_molod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8465">
            <a:off x="6265385" y="1684320"/>
            <a:ext cx="2203861" cy="13653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1438070102_K-30-letiyu-XII-Vsemirnogo-festivalya-molodezhi-i-studentov-Vspominaet-uchastnik-etogo-foruma-N-N-Iv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77604">
            <a:off x="4205654" y="1803553"/>
            <a:ext cx="1862834" cy="1301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beccadb14869007a6c17c26a8499bdac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3289548"/>
            <a:ext cx="2448272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71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98808">
            <a:off x="2298397" y="3376646"/>
            <a:ext cx="1309270" cy="1508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0_19057f_7ac0a2f3_orig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8867">
            <a:off x="6524325" y="3153906"/>
            <a:ext cx="1453172" cy="1650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461448" y="193204"/>
            <a:ext cx="9577064" cy="904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297660"/>
            <a:ext cx="1121511" cy="105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7247"/>
            <a:ext cx="6660232" cy="1704189"/>
          </a:xfrm>
          <a:prstGeom prst="rect">
            <a:avLst/>
          </a:prstGeom>
          <a:solidFill>
            <a:srgbClr val="D2FBBB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19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9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Пхеньян 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1—8 июля 1989 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1900" b="1" noProof="0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22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177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9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«За антиимпериалистическую солидарность,       </a:t>
            </a:r>
            <a:br>
              <a:rPr lang="ru-RU" sz="19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</a:br>
            <a:r>
              <a:rPr lang="ru-RU" sz="19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              мир и дружбу» </a:t>
            </a:r>
            <a:r>
              <a:rPr kumimoji="0" lang="ru-RU" sz="19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900" b="1" i="1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X</a:t>
            </a:r>
            <a:r>
              <a:rPr lang="ru-RU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III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989_6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5435">
            <a:off x="6994467" y="713362"/>
            <a:ext cx="1878499" cy="2423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North_Kore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50933">
            <a:off x="5391751" y="676463"/>
            <a:ext cx="1444536" cy="816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331640" y="2425452"/>
            <a:ext cx="7956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3300"/>
                </a:solidFill>
              </a:rPr>
              <a:t>Впервые фестиваль прошёл в</a:t>
            </a:r>
            <a:r>
              <a:rPr lang="en-US" sz="2200" b="1" dirty="0" smtClean="0">
                <a:solidFill>
                  <a:srgbClr val="003300"/>
                </a:solidFill>
              </a:rPr>
              <a:t/>
            </a:r>
            <a:br>
              <a:rPr lang="en-US" sz="2200" b="1" dirty="0" smtClean="0">
                <a:solidFill>
                  <a:srgbClr val="003300"/>
                </a:solidFill>
              </a:rPr>
            </a:br>
            <a:r>
              <a:rPr lang="ru-RU" sz="2200" b="1" dirty="0" smtClean="0">
                <a:solidFill>
                  <a:srgbClr val="003300"/>
                </a:solidFill>
              </a:rPr>
              <a:t> азиатской стране. Фестиваль </a:t>
            </a:r>
            <a:r>
              <a:rPr lang="en-US" sz="2200" b="1" dirty="0" smtClean="0">
                <a:solidFill>
                  <a:srgbClr val="003300"/>
                </a:solidFill>
              </a:rPr>
              <a:t/>
            </a:r>
            <a:br>
              <a:rPr lang="en-US" sz="2200" b="1" dirty="0" smtClean="0">
                <a:solidFill>
                  <a:srgbClr val="003300"/>
                </a:solidFill>
              </a:rPr>
            </a:br>
            <a:r>
              <a:rPr lang="ru-RU" sz="2200" b="1" dirty="0" smtClean="0">
                <a:solidFill>
                  <a:srgbClr val="003300"/>
                </a:solidFill>
              </a:rPr>
              <a:t>прошёл под лозунгом «За антиимпериалистическую солидарность, мир и дружбу». Количество участников — 22 000 человек из 177 стран.</a:t>
            </a:r>
          </a:p>
          <a:p>
            <a:endParaRPr lang="ru-RU" sz="2200" b="1" dirty="0" smtClean="0">
              <a:solidFill>
                <a:srgbClr val="003300"/>
              </a:solidFill>
            </a:endParaRPr>
          </a:p>
          <a:p>
            <a:r>
              <a:rPr lang="ru-RU" sz="2200" b="1" dirty="0" smtClean="0">
                <a:solidFill>
                  <a:srgbClr val="003300"/>
                </a:solidFill>
              </a:rPr>
              <a:t>В фестивале участвовала южнокорейская студентка </a:t>
            </a:r>
            <a:r>
              <a:rPr lang="ru-RU" sz="2200" b="1" dirty="0" err="1" smtClean="0">
                <a:solidFill>
                  <a:srgbClr val="003300"/>
                </a:solidFill>
              </a:rPr>
              <a:t>Лим</a:t>
            </a:r>
            <a:r>
              <a:rPr lang="ru-RU" sz="2200" b="1" dirty="0" smtClean="0">
                <a:solidFill>
                  <a:srgbClr val="003300"/>
                </a:solidFill>
              </a:rPr>
              <a:t> Су Гён, позднее осуждённая южнокорейскими властями за нарушение демаркационной линии.</a:t>
            </a:r>
            <a:endParaRPr lang="ru-RU" sz="22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7548584" y="-375385"/>
            <a:ext cx="8829766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225652"/>
            <a:ext cx="1187624" cy="11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561F1E"/>
                </a:solidFill>
              </a:rPr>
              <a:t>Для проведения фестивального шествия был построен крупнейший на сегодняшний день в мире Стадион Первого мая.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357668"/>
            <a:ext cx="7740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61F1E"/>
                </a:solidFill>
              </a:rPr>
              <a:t>Кроме того, в 1989 году КНДР выпустила серию памятных монет с эмблемой фестиваля: медно-никелевую достоинством 5 вон, серебряную (14,8 гр., 999 проба) достоинством 20 вон и золотую (7,77 гр., 999 проба) достоинством 250 вон.</a:t>
            </a:r>
            <a:endParaRPr lang="ru-RU" sz="2000" b="1" dirty="0">
              <a:solidFill>
                <a:srgbClr val="561F1E"/>
              </a:solidFill>
            </a:endParaRPr>
          </a:p>
        </p:txBody>
      </p:sp>
      <p:pic>
        <p:nvPicPr>
          <p:cNvPr id="8" name="Рисунок 7" descr="2901z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1140">
            <a:off x="1710685" y="1089229"/>
            <a:ext cx="3067915" cy="1716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31550-610x61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23223">
            <a:off x="5097805" y="1090040"/>
            <a:ext cx="2622757" cy="1688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0425">
            <a:off x="1979712" y="3001516"/>
            <a:ext cx="1872208" cy="1272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 (11)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08033">
            <a:off x="3943758" y="2508204"/>
            <a:ext cx="2495355" cy="16994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14420683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80227">
            <a:off x="6540987" y="2912751"/>
            <a:ext cx="1865392" cy="12724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6562805" y="409637"/>
            <a:ext cx="7946627" cy="743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7660"/>
            <a:ext cx="1115616" cy="103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37253"/>
            <a:ext cx="6516216" cy="1644183"/>
          </a:xfrm>
          <a:prstGeom prst="rect">
            <a:avLst/>
          </a:prstGeom>
          <a:solidFill>
            <a:srgbClr val="F7C0B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Гавана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29 июля — 5 августа 1997 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12 325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136</a:t>
            </a: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«За антиимпериалистическую солидарность, </a:t>
            </a:r>
            <a:b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мир и дружбу» 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XIV</a:t>
            </a:r>
            <a:r>
              <a:rPr lang="ru-RU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22-13-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6111">
            <a:off x="6986206" y="683078"/>
            <a:ext cx="1833934" cy="2472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Cub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18856">
            <a:off x="5495017" y="721380"/>
            <a:ext cx="1435469" cy="817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123728" y="4022230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281436"/>
            <a:ext cx="80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4A1B1A"/>
                </a:solidFill>
              </a:rPr>
              <a:t>В результате крушения социализма в странах Восточной </a:t>
            </a:r>
            <a:br>
              <a:rPr lang="ru-RU" sz="1600" b="1" dirty="0" smtClean="0">
                <a:solidFill>
                  <a:srgbClr val="4A1B1A"/>
                </a:solidFill>
              </a:rPr>
            </a:br>
            <a:r>
              <a:rPr lang="ru-RU" sz="1600" b="1" dirty="0" smtClean="0">
                <a:solidFill>
                  <a:srgbClr val="4A1B1A"/>
                </a:solidFill>
              </a:rPr>
              <a:t>Европы и Советском Союзе в конце 1980-х — начале 1990-х </a:t>
            </a:r>
            <a:br>
              <a:rPr lang="ru-RU" sz="1600" b="1" dirty="0" smtClean="0">
                <a:solidFill>
                  <a:srgbClr val="4A1B1A"/>
                </a:solidFill>
              </a:rPr>
            </a:br>
            <a:r>
              <a:rPr lang="ru-RU" sz="1600" b="1" dirty="0" smtClean="0">
                <a:solidFill>
                  <a:srgbClr val="4A1B1A"/>
                </a:solidFill>
              </a:rPr>
              <a:t>годов между фестивалями произошёл самый длительный </a:t>
            </a:r>
            <a:br>
              <a:rPr lang="ru-RU" sz="1600" b="1" dirty="0" smtClean="0">
                <a:solidFill>
                  <a:srgbClr val="4A1B1A"/>
                </a:solidFill>
              </a:rPr>
            </a:br>
            <a:r>
              <a:rPr lang="ru-RU" sz="1600" b="1" dirty="0" smtClean="0">
                <a:solidFill>
                  <a:srgbClr val="4A1B1A"/>
                </a:solidFill>
              </a:rPr>
              <a:t>перерыв — около 8 лет. </a:t>
            </a:r>
          </a:p>
          <a:p>
            <a:r>
              <a:rPr lang="ru-RU" sz="1600" b="1" dirty="0" smtClean="0">
                <a:solidFill>
                  <a:srgbClr val="4A1B1A"/>
                </a:solidFill>
              </a:rPr>
              <a:t>На прошлом, тринадцатом по счету фестивале в Пхеньяне казалось, что дорогостоящие закончились навсегда. Но через девять лет Куба решила принять прокоммунистическую молодежь планеты. </a:t>
            </a:r>
          </a:p>
          <a:p>
            <a:r>
              <a:rPr lang="ru-RU" sz="1600" b="1" dirty="0" smtClean="0">
                <a:solidFill>
                  <a:srgbClr val="4A1B1A"/>
                </a:solidFill>
              </a:rPr>
              <a:t/>
            </a:r>
            <a:br>
              <a:rPr lang="ru-RU" sz="1600" b="1" dirty="0" smtClean="0">
                <a:solidFill>
                  <a:srgbClr val="4A1B1A"/>
                </a:solidFill>
              </a:rPr>
            </a:br>
            <a:endParaRPr lang="ru-RU" sz="1600" b="1" dirty="0">
              <a:solidFill>
                <a:srgbClr val="4A1B1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145340"/>
            <a:ext cx="5508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A1B1A"/>
                </a:solidFill>
              </a:rPr>
              <a:t>Благодаря настойчивости организаций — членов ВФДМ и поддержке кубинского правительства во второй половине 1990-х годов фестивальное движение было возрождено. В 1997 году состоялся XIV фестиваль в Гаване. Исчез формализм, фестиваль вернулся к первоначальным целям.</a:t>
            </a:r>
            <a:endParaRPr lang="ru-RU" sz="1600" dirty="0">
              <a:solidFill>
                <a:srgbClr val="4A1B1A"/>
              </a:solidFill>
            </a:endParaRPr>
          </a:p>
        </p:txBody>
      </p:sp>
      <p:pic>
        <p:nvPicPr>
          <p:cNvPr id="13" name="Рисунок 12" descr="i (8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416376">
            <a:off x="1365367" y="4206717"/>
            <a:ext cx="2165836" cy="13213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/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7253"/>
            <a:ext cx="6516216" cy="1680187"/>
          </a:xfrm>
          <a:solidFill>
            <a:srgbClr val="FFFF99"/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проведения: Прага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Дата: 25 июля — 16 августа 1947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Участники: 17 000 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Страны: 17 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Девиз: 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«Молодёжь, объединяйся, </a:t>
            </a:r>
            <a:b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вперёд к будущему миру!»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7248403" y="-80193"/>
            <a:ext cx="8471489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81636"/>
            <a:ext cx="1525642" cy="136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43842">
            <a:off x="6927536" y="735053"/>
            <a:ext cx="1857777" cy="2353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835696" y="2197427"/>
            <a:ext cx="4176464" cy="3360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91680" y="2077413"/>
            <a:ext cx="4320480" cy="3420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35696" y="1717374"/>
            <a:ext cx="7056784" cy="3720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8" y="1537353"/>
            <a:ext cx="9766920" cy="154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63688" y="2355912"/>
            <a:ext cx="68407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Местом проведения I Всемирного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фестиваля стала столица Чехословакии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– Прага, и это было не случайно. Именно здесь,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Times New Roman" pitchFamily="18" charset="0"/>
              </a:rPr>
              <a:t>в октябре-ноябре 1939 года, тысячи студентов и преподавателей Чехословакии приняли участие в демонстрациях против оккупации страны войсками Третьего рейха, в результате чего были закрыты все высшие учебные заведения, 1850 студентов арестовано и 1200 из них впоследствии отправлены в концлагеря.</a:t>
            </a:r>
            <a:endParaRPr kumimoji="0" lang="ru-RU" b="1" i="0" u="none" strike="noStrike" normalizeH="0" baseline="0" dirty="0" smtClean="0">
              <a:ln w="1905"/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4657702"/>
            <a:ext cx="723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582A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Империалисты всех стран и континентов пытались через государственные органы удержать своих сограждан от участия в I Всемирном фестивале молодёжи и студентов.</a:t>
            </a:r>
            <a:endParaRPr lang="ru-RU" sz="2000" b="1" dirty="0">
              <a:ln w="1905"/>
              <a:solidFill>
                <a:srgbClr val="582A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Всемирный фестиваль молодёжи и студентов</a:t>
            </a:r>
            <a:endParaRPr lang="ru-RU" sz="32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Рисунок 12" descr="Flag_of_the_Czech_Republic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970902">
            <a:off x="5704858" y="805172"/>
            <a:ext cx="1249694" cy="694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33CC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767626" y="286476"/>
            <a:ext cx="8083938" cy="93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369668"/>
            <a:ext cx="1068697" cy="99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37253"/>
            <a:ext cx="6732240" cy="1860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Алжир</a:t>
            </a: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8—16 августа 2001 </a:t>
            </a: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21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6</a:t>
            </a: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5</a:t>
            </a: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00</a:t>
            </a:r>
            <a:b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110</a:t>
            </a: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</a:t>
            </a:r>
            <a:r>
              <a:rPr lang="ru-RU" sz="2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«</a:t>
            </a:r>
            <a:r>
              <a:rPr lang="ru-RU" sz="21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Глобализуем</a:t>
            </a:r>
            <a:r>
              <a:rPr lang="ru-RU" sz="2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борьбу за мир, солидарность,   </a:t>
            </a:r>
            <a:br>
              <a:rPr lang="ru-RU" sz="2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21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                   развитие, против империализма» </a:t>
            </a:r>
            <a: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XV</a:t>
            </a:r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image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5860">
            <a:off x="6940680" y="791848"/>
            <a:ext cx="1963559" cy="221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lag_of_Algeri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3433">
            <a:off x="5554635" y="763041"/>
            <a:ext cx="1340618" cy="744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331640" y="3575953"/>
            <a:ext cx="781236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b="1" dirty="0" smtClean="0">
              <a:solidFill>
                <a:srgbClr val="001848"/>
              </a:solidFill>
            </a:endParaRPr>
          </a:p>
          <a:p>
            <a:r>
              <a:rPr lang="ru-RU" sz="1900" b="1" dirty="0" smtClean="0">
                <a:solidFill>
                  <a:srgbClr val="001848"/>
                </a:solidFill>
              </a:rPr>
              <a:t> Фестиваль прошел под актуальным лозунгом "Придадим глобальный характер борьбе за мир, солидарность, развитие, против империализма", напоминающим молодежные действия в Генуе. Местное население приурочило к фестивалю выражение недовольства собственным положением: прошли массовые антиправительственные демонстрации, имелись раненые. </a:t>
            </a:r>
            <a:endParaRPr lang="ru-RU" sz="1900" b="1" dirty="0">
              <a:solidFill>
                <a:srgbClr val="00184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256946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1848"/>
                </a:solidFill>
              </a:rPr>
              <a:t>В 2001 году прошёл XV фестиваль в Алжире. </a:t>
            </a:r>
          </a:p>
          <a:p>
            <a:r>
              <a:rPr lang="ru-RU" sz="2000" b="1" dirty="0" smtClean="0">
                <a:solidFill>
                  <a:srgbClr val="001848"/>
                </a:solidFill>
              </a:rPr>
              <a:t>Этот фестиваль стал первым, прошедшим в Африке. </a:t>
            </a:r>
            <a:br>
              <a:rPr lang="ru-RU" sz="2000" b="1" dirty="0" smtClean="0">
                <a:solidFill>
                  <a:srgbClr val="001848"/>
                </a:solidFill>
              </a:rPr>
            </a:br>
            <a:r>
              <a:rPr lang="ru-RU" sz="2000" b="1" dirty="0" smtClean="0">
                <a:solidFill>
                  <a:srgbClr val="001848"/>
                </a:solidFill>
              </a:rPr>
              <a:t>В этом фестивале приняло участие наименьшее число участников </a:t>
            </a:r>
            <a:br>
              <a:rPr lang="ru-RU" sz="2000" b="1" dirty="0" smtClean="0">
                <a:solidFill>
                  <a:srgbClr val="001848"/>
                </a:solidFill>
              </a:rPr>
            </a:br>
            <a:r>
              <a:rPr lang="ru-RU" sz="2000" b="1" dirty="0" smtClean="0">
                <a:solidFill>
                  <a:srgbClr val="001848"/>
                </a:solidFill>
              </a:rPr>
              <a:t>за всю историю фестивального движения — 6500 человек.</a:t>
            </a:r>
            <a:endParaRPr lang="ru-RU" sz="2000" b="1" dirty="0">
              <a:solidFill>
                <a:srgbClr val="001848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7036958" y="767299"/>
            <a:ext cx="8166287" cy="760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369668"/>
            <a:ext cx="1115616" cy="995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"/>
            <a:ext cx="9144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380349"/>
                </a:solidFill>
              </a:rPr>
              <a:t>Утром, в день открытия фестиваля, алжирские силы безопасности, усиленные бронетанковой техникой, предусмотрительно блокировали основные въезды в столицу, а также перекрыли подходы к стадиону "5 июля", где состоялось торжество. Спецподразделения полиции взяли под охрану основные транспортные развязки города. Этими мерами власти пытались не допустить в город представителей населения провинции </a:t>
            </a:r>
            <a:r>
              <a:rPr lang="ru-RU" sz="1900" b="1" dirty="0" err="1" smtClean="0">
                <a:solidFill>
                  <a:srgbClr val="380349"/>
                </a:solidFill>
              </a:rPr>
              <a:t>Кабилия</a:t>
            </a:r>
            <a:r>
              <a:rPr lang="ru-RU" sz="1900" b="1" dirty="0" smtClean="0">
                <a:solidFill>
                  <a:srgbClr val="380349"/>
                </a:solidFill>
              </a:rPr>
              <a:t> и других берберских районов страны — антиимпериалистов в столице и так собралось много.</a:t>
            </a:r>
            <a:r>
              <a:rPr lang="ru-RU" sz="1900" dirty="0" smtClean="0"/>
              <a:t> </a:t>
            </a:r>
            <a:endParaRPr lang="ru-RU" sz="1900" dirty="0"/>
          </a:p>
        </p:txBody>
      </p:sp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5043">
            <a:off x="1645763" y="2359425"/>
            <a:ext cx="3605669" cy="2444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2990">
            <a:off x="5338176" y="3218397"/>
            <a:ext cx="3331080" cy="2151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397552" y="121196"/>
            <a:ext cx="10513168" cy="92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" y="4441676"/>
            <a:ext cx="1154188" cy="1056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25252"/>
            <a:ext cx="6660232" cy="1692188"/>
          </a:xfrm>
          <a:prstGeom prst="rect">
            <a:avLst/>
          </a:prstGeom>
          <a:solidFill>
            <a:srgbClr val="D2FBBB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1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1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Каракас 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4—19 августа 2005 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17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19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144</a:t>
            </a: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9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«За мир и солидарность, мы боремся против  </a:t>
            </a:r>
            <a:br>
              <a:rPr lang="ru-RU" sz="19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</a:br>
            <a:r>
              <a:rPr lang="ru-RU" sz="19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                империализма и войны» </a:t>
            </a:r>
            <a:r>
              <a:rPr kumimoji="0" lang="ru-RU" sz="21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100" b="1" i="1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XVI</a:t>
            </a:r>
            <a:r>
              <a:rPr lang="ru-RU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festiva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4222">
            <a:off x="7012808" y="686705"/>
            <a:ext cx="1881862" cy="2246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Venezuel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44670">
            <a:off x="5652569" y="706485"/>
            <a:ext cx="1281111" cy="767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187624" y="2353445"/>
            <a:ext cx="7956376" cy="336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Решение провести XVI Всемирный фестиваль 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молодёжи и студентов в Венесуэле было 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принято 6 января 2005 года, идя навстречу 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Генеральному Совету Всемирной Федерации Демократической Молодёжи (ВФДМ), а также отражая мнение представленных в ВФДМ студенческие и молодёжные организации из более чем 35 стран.</a:t>
            </a:r>
          </a:p>
          <a:p>
            <a:r>
              <a:rPr lang="ru-RU" sz="1600" b="1" dirty="0" smtClean="0">
                <a:solidFill>
                  <a:srgbClr val="003300"/>
                </a:solidFill>
              </a:rPr>
              <a:t>Среди целей и задач, которые ставили перед собой организаторы фестиваля — стимулирование участия молодёжных групп в политической жизни, оказание помощи студенческим организациям и коллективам (в том числе творческим), привлечение молодёжи к решению глобальных проблем, описание модели создания справедливого, многополярного мира, солидарность с народами, борющимися за самоопределение и независимость, солидарность с молодыми людьми и лидерам студенческих, социальных, экологических и других движений и мн. </a:t>
            </a:r>
            <a:r>
              <a:rPr lang="ru-RU" sz="1600" b="1" dirty="0" err="1" smtClean="0">
                <a:solidFill>
                  <a:srgbClr val="003300"/>
                </a:solidFill>
              </a:rPr>
              <a:t>др</a:t>
            </a:r>
            <a:endParaRPr lang="ru-RU" sz="1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7992714" y="-166883"/>
            <a:ext cx="9186036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153644"/>
            <a:ext cx="1226772" cy="114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4A1B1A"/>
                </a:solidFill>
              </a:rPr>
              <a:t>В </a:t>
            </a:r>
            <a:r>
              <a:rPr lang="ru-RU" b="1" dirty="0" smtClean="0">
                <a:solidFill>
                  <a:srgbClr val="4A1B1A"/>
                </a:solidFill>
              </a:rPr>
              <a:t>рамках фестиваля прошли концерты и выставки как молодых, начинающих артистов и художников, так и известных мастеров из разных стран. Это один из самых представительских фестивалей за всю историю фестивального движения: Венесуэла приняла 17 тысяч гостей из 144 стран.</a:t>
            </a:r>
          </a:p>
          <a:p>
            <a:pPr algn="ctr"/>
            <a:r>
              <a:rPr lang="ru-RU" b="1" dirty="0" smtClean="0">
                <a:solidFill>
                  <a:srgbClr val="4A1B1A"/>
                </a:solidFill>
              </a:rPr>
              <a:t>Прошёл форум, посвященный 60-летию Победы над фашизмом. Как отметил президент Венесуэлы </a:t>
            </a:r>
            <a:r>
              <a:rPr lang="ru-RU" b="1" dirty="0" err="1" smtClean="0">
                <a:solidFill>
                  <a:srgbClr val="4A1B1A"/>
                </a:solidFill>
              </a:rPr>
              <a:t>Уго</a:t>
            </a:r>
            <a:r>
              <a:rPr lang="ru-RU" b="1" dirty="0" smtClean="0">
                <a:solidFill>
                  <a:srgbClr val="4A1B1A"/>
                </a:solidFill>
              </a:rPr>
              <a:t> </a:t>
            </a:r>
            <a:r>
              <a:rPr lang="ru-RU" b="1" dirty="0" err="1" smtClean="0">
                <a:solidFill>
                  <a:srgbClr val="4A1B1A"/>
                </a:solidFill>
              </a:rPr>
              <a:t>Чавес</a:t>
            </a:r>
            <a:r>
              <a:rPr lang="ru-RU" b="1" dirty="0" smtClean="0">
                <a:solidFill>
                  <a:srgbClr val="4A1B1A"/>
                </a:solidFill>
              </a:rPr>
              <a:t>, принявший самое активное участие в работе фестиваля, «Каракас впервые принимал такое количество молодёжи со всего мира».</a:t>
            </a: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endParaRPr lang="ru-RU" sz="1900" b="1" dirty="0" smtClean="0">
              <a:solidFill>
                <a:srgbClr val="4A1B1A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4A1B1A"/>
                </a:solidFill>
              </a:rPr>
              <a:t/>
            </a:r>
            <a:br>
              <a:rPr lang="ru-RU" sz="1900" b="1" dirty="0" smtClean="0">
                <a:solidFill>
                  <a:srgbClr val="4A1B1A"/>
                </a:solidFill>
              </a:rPr>
            </a:br>
            <a:r>
              <a:rPr lang="ru-RU" sz="1900" b="1" dirty="0" smtClean="0">
                <a:solidFill>
                  <a:srgbClr val="4A1B1A"/>
                </a:solidFill>
              </a:rPr>
              <a:t>                               На проведение фестиваля из бюджета страны были выделены    </a:t>
            </a:r>
            <a:br>
              <a:rPr lang="ru-RU" sz="1900" b="1" dirty="0" smtClean="0">
                <a:solidFill>
                  <a:srgbClr val="4A1B1A"/>
                </a:solidFill>
              </a:rPr>
            </a:br>
            <a:r>
              <a:rPr lang="ru-RU" sz="1900" b="1" dirty="0" smtClean="0">
                <a:solidFill>
                  <a:srgbClr val="4A1B1A"/>
                </a:solidFill>
              </a:rPr>
              <a:t>                                значительные средства. Значительную помощь в проведении</a:t>
            </a:r>
          </a:p>
          <a:p>
            <a:pPr algn="ctr"/>
            <a:r>
              <a:rPr lang="ru-RU" sz="1900" b="1" dirty="0" smtClean="0">
                <a:solidFill>
                  <a:srgbClr val="4A1B1A"/>
                </a:solidFill>
              </a:rPr>
              <a:t>                          фестиваля оказали Россия и Куба.</a:t>
            </a:r>
            <a:endParaRPr lang="ru-RU" sz="1900" b="1" dirty="0">
              <a:solidFill>
                <a:srgbClr val="4A1B1A"/>
              </a:solidFill>
            </a:endParaRPr>
          </a:p>
        </p:txBody>
      </p:sp>
      <p:pic>
        <p:nvPicPr>
          <p:cNvPr id="5" name="Рисунок 4" descr="1024px-World_Festival_of_Youth_and_Students,_Caracas_in_2005_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41781">
            <a:off x="1835549" y="2257191"/>
            <a:ext cx="3268680" cy="2038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1024px-World_Festival_of_Youth_and_Students,_Caracas_in_2005_0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71910">
            <a:off x="5284647" y="2299232"/>
            <a:ext cx="3376019" cy="1987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6790225" y="234648"/>
            <a:ext cx="7946627" cy="799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369668"/>
            <a:ext cx="1080120" cy="103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37253"/>
            <a:ext cx="6660232" cy="1716191"/>
          </a:xfrm>
          <a:prstGeom prst="rect">
            <a:avLst/>
          </a:prstGeom>
          <a:solidFill>
            <a:srgbClr val="F7C0B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9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Претория</a:t>
            </a: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9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13—21 декабря 2010 </a:t>
            </a: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en-US" sz="1900" b="1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15 000</a:t>
            </a: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en-US" sz="1900" b="1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12</a:t>
            </a:r>
            <a:r>
              <a:rPr lang="ru-RU" sz="19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9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9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«За победу над империализмом, за мир во всем  </a:t>
            </a:r>
            <a:br>
              <a:rPr lang="ru-RU" sz="19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9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мире, солидарность и социальные изменения» 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XVII</a:t>
            </a:r>
            <a:r>
              <a:rPr lang="ru-RU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7FM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9206">
            <a:off x="7006939" y="737453"/>
            <a:ext cx="1824374" cy="2084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South_Africa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64602">
            <a:off x="5486857" y="726944"/>
            <a:ext cx="1370625" cy="7614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259632" y="2377448"/>
            <a:ext cx="788436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750C01"/>
                </a:solidFill>
              </a:rPr>
              <a:t>XVII Всемирный фестиваль молодежи </a:t>
            </a:r>
            <a:br>
              <a:rPr lang="ru-RU" sz="1900" b="1" dirty="0" smtClean="0">
                <a:solidFill>
                  <a:srgbClr val="750C01"/>
                </a:solidFill>
              </a:rPr>
            </a:br>
            <a:r>
              <a:rPr lang="ru-RU" sz="1900" b="1" dirty="0" smtClean="0">
                <a:solidFill>
                  <a:srgbClr val="750C01"/>
                </a:solidFill>
              </a:rPr>
              <a:t>и студентов с 13 по 21 декабря прошел в </a:t>
            </a:r>
            <a:br>
              <a:rPr lang="ru-RU" sz="1900" b="1" dirty="0" smtClean="0">
                <a:solidFill>
                  <a:srgbClr val="750C01"/>
                </a:solidFill>
              </a:rPr>
            </a:br>
            <a:r>
              <a:rPr lang="ru-RU" sz="1900" b="1" dirty="0" smtClean="0">
                <a:solidFill>
                  <a:srgbClr val="750C01"/>
                </a:solidFill>
              </a:rPr>
              <a:t>столице Южно-Африканской республики Претории. В этом форуме приняли участие более 15 тыс. представителей различных молодежных организаций из 140 стран мира.</a:t>
            </a:r>
            <a:br>
              <a:rPr lang="ru-RU" sz="1900" b="1" dirty="0" smtClean="0">
                <a:solidFill>
                  <a:srgbClr val="750C01"/>
                </a:solidFill>
              </a:rPr>
            </a:br>
            <a:r>
              <a:rPr lang="ru-RU" sz="1900" b="1" dirty="0" smtClean="0">
                <a:solidFill>
                  <a:srgbClr val="750C01"/>
                </a:solidFill>
              </a:rPr>
              <a:t>В первый день Фестиваля состоялась официальная церемония открытия. Последующие дни были посвящены активности молодежи различных стран и континентов. Второй день Фестиваля (14 декабря) по праву стал днем Африки – континента, где на протяжении веков разворачивается кровопролитная борьба с эксплуататорами всех мастей.</a:t>
            </a:r>
            <a:endParaRPr lang="ru-RU" sz="1900" b="1" dirty="0">
              <a:solidFill>
                <a:srgbClr val="750C0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33CC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623612" y="-145571"/>
            <a:ext cx="8083938" cy="93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369668"/>
            <a:ext cx="1152128" cy="107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1848"/>
                </a:solidFill>
              </a:rPr>
              <a:t>Третий день именовался днем Америки, континента, где сейчас происходят важнейшие революционные процессы. Четвертый день Фестиваля был посвящен деятельности прогрессивной молодежи ЮАР – страны, принимающей у себя всемирный слет молодежи. Пятый день стал днем Азии, шестой – днем Европы. Седьмой день организаторы посвятили Ближнему Востоку – региону, где постоянно сохраняется напряженность, угроза войны и где каждый день гибнут люди. </a:t>
            </a:r>
            <a:endParaRPr lang="ru-RU" b="1" dirty="0">
              <a:solidFill>
                <a:srgbClr val="0018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297660"/>
            <a:ext cx="7740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1848"/>
                </a:solidFill>
              </a:rPr>
              <a:t>Восьмой день объединил все нации и континенты едиными лозунгами солидарности, дружбы и молодежной борьбы. В последний, девятый день (21 декабря) состоялась официальная церемония закрытия Фестиваля, также в этот день, по традиции, все делегаты собирались на Антиимпериалистический трибунал.</a:t>
            </a:r>
            <a:endParaRPr lang="ru-RU" b="1" dirty="0">
              <a:solidFill>
                <a:srgbClr val="001848"/>
              </a:solidFill>
            </a:endParaRPr>
          </a:p>
        </p:txBody>
      </p:sp>
      <p:pic>
        <p:nvPicPr>
          <p:cNvPr id="8" name="Рисунок 7" descr="85880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02665">
            <a:off x="1476871" y="2039815"/>
            <a:ext cx="2820345" cy="18173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85880-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05413">
            <a:off x="6017033" y="2043520"/>
            <a:ext cx="2835505" cy="1859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_088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71963">
            <a:off x="3692425" y="2444131"/>
            <a:ext cx="2681290" cy="1692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7395667" y="1046176"/>
            <a:ext cx="8608900" cy="760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585692"/>
            <a:ext cx="984367" cy="900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637253"/>
            <a:ext cx="6516216" cy="1860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20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Кито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0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7 — 13 декабря 2013 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20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8 000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2000" b="1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88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2000" b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b="1" i="1" dirty="0" smtClean="0">
                <a:ln w="11430"/>
                <a:solidFill>
                  <a:srgbClr val="38034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«Молодёжь объединилась против империализма, за мир во всём мире, солидарность и социальные перемены» </a:t>
            </a:r>
            <a:r>
              <a:rPr kumimoji="0" lang="ru-RU" b="1" i="1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b="1" i="1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b="1" i="1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"/>
            <a:ext cx="91440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b="1" u="sng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XVIII</a:t>
            </a:r>
            <a:r>
              <a:rPr lang="ru-RU" sz="3100" b="1" u="sng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100" b="1" u="sng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 descr="16476565,640x360,b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30618">
            <a:off x="6774999" y="794638"/>
            <a:ext cx="2133394" cy="21863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lag_of_Ecuador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31886">
            <a:off x="5389292" y="816935"/>
            <a:ext cx="1272437" cy="707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187624" y="2852678"/>
            <a:ext cx="7740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F0228"/>
                </a:solidFill>
              </a:rPr>
              <a:t>В этот раз  за выбор места проведения </a:t>
            </a:r>
            <a:br>
              <a:rPr lang="ru-RU" sz="2000" b="1" dirty="0" smtClean="0">
                <a:solidFill>
                  <a:srgbClr val="1F0228"/>
                </a:solidFill>
              </a:rPr>
            </a:br>
            <a:r>
              <a:rPr lang="ru-RU" sz="2000" b="1" dirty="0" smtClean="0">
                <a:solidFill>
                  <a:srgbClr val="1F0228"/>
                </a:solidFill>
              </a:rPr>
              <a:t>сражались Эквадор, Вьетнам и Индия, но победило прогрессивное правительство Эквадора — лидер страны Рафаэль </a:t>
            </a:r>
            <a:r>
              <a:rPr lang="ru-RU" sz="2000" b="1" dirty="0" err="1" smtClean="0">
                <a:solidFill>
                  <a:srgbClr val="1F0228"/>
                </a:solidFill>
              </a:rPr>
              <a:t>Корреа</a:t>
            </a:r>
            <a:r>
              <a:rPr lang="ru-RU" sz="2000" b="1" dirty="0" smtClean="0">
                <a:solidFill>
                  <a:srgbClr val="1F0228"/>
                </a:solidFill>
              </a:rPr>
              <a:t> сразу включил фестиваль в число приоритетных мероприятий года. </a:t>
            </a:r>
            <a:br>
              <a:rPr lang="ru-RU" sz="2000" b="1" dirty="0" smtClean="0">
                <a:solidFill>
                  <a:srgbClr val="1F0228"/>
                </a:solidFill>
              </a:rPr>
            </a:br>
            <a:r>
              <a:rPr lang="ru-RU" sz="2000" b="1" dirty="0" smtClean="0">
                <a:solidFill>
                  <a:srgbClr val="1F0228"/>
                </a:solidFill>
              </a:rPr>
              <a:t/>
            </a:r>
            <a:br>
              <a:rPr lang="ru-RU" sz="2000" b="1" dirty="0" smtClean="0">
                <a:solidFill>
                  <a:srgbClr val="1F0228"/>
                </a:solidFill>
              </a:rPr>
            </a:br>
            <a:r>
              <a:rPr lang="ru-RU" sz="2000" b="1" dirty="0" smtClean="0">
                <a:solidFill>
                  <a:srgbClr val="1F0228"/>
                </a:solidFill>
              </a:rPr>
              <a:t>Столица Эквадора Кито собрала около 10 тысяч молодых людей из 88 стран мира. Целую неделю продолжались семинары, дискуссии, выставки, встречи делегаций, митинги и концерты.</a:t>
            </a:r>
            <a:r>
              <a:rPr lang="ru-RU" sz="2000" dirty="0" smtClean="0">
                <a:solidFill>
                  <a:srgbClr val="1F0228"/>
                </a:solidFill>
              </a:rPr>
              <a:t/>
            </a:r>
            <a:br>
              <a:rPr lang="ru-RU" sz="2000" dirty="0" smtClean="0">
                <a:solidFill>
                  <a:srgbClr val="1F0228"/>
                </a:solidFill>
              </a:rPr>
            </a:br>
            <a:endParaRPr lang="ru-RU" sz="2000" dirty="0">
              <a:solidFill>
                <a:srgbClr val="1F0228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325544" y="-382860"/>
            <a:ext cx="10513168" cy="921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297660"/>
            <a:ext cx="1259629" cy="114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"/>
            <a:ext cx="914400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1E00"/>
                </a:solidFill>
              </a:rPr>
              <a:t>На заключительном митинге была принята декларация, ставшая призывом к совместным действиям ко всем молодежным организациям планеты, борющимся за мир, справедливость и равенство, развитие образования и медицины, за защиту окружающей среды, против безработицы, войны и империализма.</a:t>
            </a: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1E00"/>
                </a:solidFill>
              </a:rPr>
              <a:t> </a:t>
            </a: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endParaRPr lang="ru-RU" sz="1900" b="1" dirty="0" smtClean="0">
              <a:solidFill>
                <a:srgbClr val="001E00"/>
              </a:solidFill>
            </a:endParaRPr>
          </a:p>
          <a:p>
            <a:pPr algn="ctr"/>
            <a:r>
              <a:rPr lang="ru-RU" sz="1900" b="1" dirty="0" smtClean="0">
                <a:solidFill>
                  <a:srgbClr val="001E00"/>
                </a:solidFill>
              </a:rPr>
              <a:t>                              На огромном экране было показано обращение российского  </a:t>
            </a:r>
            <a:br>
              <a:rPr lang="ru-RU" sz="1900" b="1" dirty="0" smtClean="0">
                <a:solidFill>
                  <a:srgbClr val="001E00"/>
                </a:solidFill>
              </a:rPr>
            </a:br>
            <a:r>
              <a:rPr lang="ru-RU" sz="1900" b="1" dirty="0" smtClean="0">
                <a:solidFill>
                  <a:srgbClr val="001E00"/>
                </a:solidFill>
              </a:rPr>
              <a:t>                                экипажа международной космической станции. Российские   </a:t>
            </a:r>
            <a:br>
              <a:rPr lang="ru-RU" sz="1900" b="1" dirty="0" smtClean="0">
                <a:solidFill>
                  <a:srgbClr val="001E00"/>
                </a:solidFill>
              </a:rPr>
            </a:br>
            <a:r>
              <a:rPr lang="ru-RU" sz="1900" b="1" dirty="0" smtClean="0">
                <a:solidFill>
                  <a:srgbClr val="001E00"/>
                </a:solidFill>
              </a:rPr>
              <a:t>                      космонавты выразили свою солидарность с лозунгами фестиваля, с его  </a:t>
            </a:r>
            <a:br>
              <a:rPr lang="ru-RU" sz="1900" b="1" dirty="0" smtClean="0">
                <a:solidFill>
                  <a:srgbClr val="001E00"/>
                </a:solidFill>
              </a:rPr>
            </a:br>
            <a:r>
              <a:rPr lang="ru-RU" sz="1900" b="1" dirty="0" smtClean="0">
                <a:solidFill>
                  <a:srgbClr val="001E00"/>
                </a:solidFill>
              </a:rPr>
              <a:t>                                идеями дружбы между разными странами и народами.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0_ff0e7_4d5785a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3911">
            <a:off x="1530166" y="1661937"/>
            <a:ext cx="3059076" cy="2058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age000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11234">
            <a:off x="5240377" y="1645760"/>
            <a:ext cx="3559842" cy="2203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age6484074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37211">
            <a:off x="3782633" y="2650611"/>
            <a:ext cx="2253878" cy="1508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0"/>
            <a:ext cx="8424936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ГЛАВНОЕ</a:t>
            </a:r>
            <a:b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СОБЫТИЕ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2   17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5" descr="ВФМС-рус.pn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2569468"/>
            <a:ext cx="792088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331640" y="2353444"/>
            <a:ext cx="65527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 descr="CkM9sTPUgAAid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7580"/>
            <a:ext cx="914400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357758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Содержимое 5" descr="ВФМС-рус.pn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-2628800" y="-2399084"/>
            <a:ext cx="3672408" cy="3156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Содержимое 5" descr="ВФМС-рус.pn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 rot="17632788">
            <a:off x="8193853" y="-2388528"/>
            <a:ext cx="306034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-166836"/>
            <a:ext cx="849694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XIX Всемирный фестиваль молодежи и студентов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105075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1476"/>
            <a:ext cx="9144000" cy="476418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2617473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Содержимое 5" descr="ВФМС-рус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3913672">
            <a:off x="-2178750" y="-2531099"/>
            <a:ext cx="306034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5" descr="ВФМС-рус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17366097">
            <a:off x="8090833" y="-2469131"/>
            <a:ext cx="306034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/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6527260" y="305891"/>
            <a:ext cx="7946627" cy="750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195559"/>
            <a:ext cx="1368152" cy="127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-66684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Правительство Великобритании не рекомендовало поездку молодёжному крылу лейбористской партии, правительство Египта запретило </a:t>
            </a:r>
            <a:r>
              <a:rPr lang="ru-RU" sz="1400" b="1" dirty="0" smtClean="0">
                <a:solidFill>
                  <a:srgbClr val="8E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участие в фестивале и арестовало несколько делегатов. Ватикан был крайне обеспокоен, что католическая молодёжь может попасть под влияние СССР, США выдала визы лишь небольшой группе молодёжи.</a:t>
            </a:r>
          </a:p>
          <a:p>
            <a:pPr algn="ctr"/>
            <a:r>
              <a:rPr lang="ru-RU" sz="1400" b="1" dirty="0" smtClean="0">
                <a:solidFill>
                  <a:srgbClr val="8E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Но, несмотря на все попытки ограничить порыв молодёжи к солидарности и миру, в фестивале приняло участие 17 тысяч юношей и девушек из 71 страны мира. Они выразили свою солидарность с борьбой народов Греции, Испании и Индонезии.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59322">
            <a:off x="2032128" y="1725339"/>
            <a:ext cx="2685361" cy="15926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249944.900x900p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50488">
            <a:off x="4932315" y="1754436"/>
            <a:ext cx="2458032" cy="1545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91680" y="3424630"/>
            <a:ext cx="74523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Делегаты I фестиваля помогали восстанавливать другие разрушенные чехословацкие города, а также югославскую железную дорогу. Памятные мероприятия прошли на Ольшанском кладбище, где были похоронены советские солдаты, павшие в боях за Чехословакию.</a:t>
            </a:r>
            <a:endParaRPr kumimoji="0" lang="ru-RU" sz="1400" b="1" i="0" u="none" strike="noStrike" cap="none" normalizeH="0" baseline="0" dirty="0" smtClean="0">
              <a:solidFill>
                <a:srgbClr val="8E00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25 июля 1947 года на стадионе «</a:t>
            </a:r>
            <a:r>
              <a:rPr kumimoji="0" lang="ru-RU" sz="1400" b="1" i="0" u="none" strike="noStrike" cap="none" normalizeH="0" baseline="0" dirty="0" err="1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Страгов</a:t>
            </a:r>
            <a:r>
              <a:rPr kumimoji="0" lang="ru-RU" sz="1400" b="1" i="0" u="none" strike="noStrike" cap="none" normalizeH="0" baseline="0" dirty="0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состоялась  торжественная церемония открытия фестиваля. В этот день впервые прозвучал Гимн демократической молодёжи, написанный советским поэтом Львом </a:t>
            </a:r>
            <a:r>
              <a:rPr kumimoji="0" lang="ru-RU" sz="1400" b="1" i="0" u="none" strike="noStrike" cap="none" normalizeH="0" baseline="0" dirty="0" err="1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Ошаниным</a:t>
            </a:r>
            <a:r>
              <a:rPr kumimoji="0" lang="ru-RU" sz="1400" b="1" i="0" u="none" strike="noStrike" cap="none" normalizeH="0" baseline="0" dirty="0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музыку Анатолия Новикова.</a:t>
            </a:r>
            <a:endParaRPr kumimoji="0" lang="ru-RU" sz="1400" b="1" i="0" u="none" strike="noStrike" cap="none" normalizeH="0" baseline="0" dirty="0" smtClean="0">
              <a:solidFill>
                <a:srgbClr val="8E00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solidFill>
                  <a:srgbClr val="8E0000"/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символе I фестиваля (фигуры чёрного и белого человека, две пожимающие друг друга руки на фоне земного шара) была заложена идея равенства всех людей на Земле и единства во имя мира.</a:t>
            </a:r>
            <a:endParaRPr kumimoji="0" lang="ru-RU" sz="1400" b="1" i="0" u="none" strike="noStrike" cap="none" normalizeH="0" baseline="0" dirty="0" smtClean="0">
              <a:solidFill>
                <a:srgbClr val="8E0000"/>
              </a:solidFill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0033CC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9144000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1F0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2017 году в России состоится грандиозное молодежное событие международного масштаба  </a:t>
            </a:r>
            <a:br>
              <a:rPr lang="ru-RU" sz="2800" b="1" spc="50" dirty="0" smtClean="0">
                <a:ln w="11430"/>
                <a:solidFill>
                  <a:srgbClr val="1F0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1F0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XIX Всемирный фестиваль молодежи и студентов</a:t>
            </a:r>
            <a:r>
              <a:rPr lang="ru-RU" sz="2800" b="1" spc="50" dirty="0" smtClean="0">
                <a:ln w="11430"/>
                <a:solidFill>
                  <a:srgbClr val="1F0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Фестиваль пройдет в Сочи </a:t>
            </a:r>
            <a:br>
              <a:rPr lang="ru-RU" sz="2800" b="1" spc="50" dirty="0" smtClean="0">
                <a:ln w="11430"/>
                <a:solidFill>
                  <a:srgbClr val="1F0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solidFill>
                  <a:srgbClr val="1F022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14 по 21 октября 2017 года.</a:t>
            </a:r>
            <a:endParaRPr lang="ru-RU" sz="2800" b="1" spc="50" dirty="0">
              <a:ln w="11430"/>
              <a:solidFill>
                <a:srgbClr val="1F022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c441388743dcd2fe2a01acffb2e4fa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7460"/>
            <a:ext cx="9144000" cy="541481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249746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2209428"/>
            <a:ext cx="936104" cy="85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51520" y="0"/>
            <a:ext cx="5184576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540000"/>
            <a:r>
              <a:rPr lang="ru-RU" sz="2400" b="1" u="sng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Участников ждет:</a:t>
            </a:r>
            <a:endParaRPr lang="en-US" sz="2800" b="1" spc="50" dirty="0" smtClean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defTabSz="540000"/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уникальная образовательная и дискуссионная программа с участием профессионалов мирового уровня</a:t>
            </a:r>
            <a:b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 smtClean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реальные прикладные навыки в </a:t>
            </a:r>
            <a:r>
              <a:rPr lang="ru-RU" sz="1600" b="1" spc="50" dirty="0" err="1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воркшопах</a:t>
            </a: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творческих мастерских</a:t>
            </a:r>
            <a:b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 smtClean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многообразие граней российской культуры: </a:t>
            </a:r>
            <a:b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балет, ледовое шоу, кинофестиваль, джазовый фестиваль, цирковое представление</a:t>
            </a:r>
            <a:b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 smtClean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Life-style-программа: уличные танцы, ЗОЖ, пробежки, сдача норм ГТО, экстрим-парк, </a:t>
            </a:r>
            <a:r>
              <a:rPr lang="ru-RU" sz="1600" b="1" spc="5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</a:t>
            </a:r>
            <a:r>
              <a:rPr lang="ru-RU" sz="1600" b="1" spc="5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субкультуры</a:t>
            </a: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 smtClean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с единомышленниками </a:t>
            </a:r>
            <a:r>
              <a:rPr lang="en-US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коллегами из 150 стран мира</a:t>
            </a:r>
            <a:b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1600" b="1" spc="50" dirty="0" smtClean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ru-RU" sz="1600" b="1" spc="50" dirty="0" smtClean="0">
                <a:ln w="11430"/>
                <a:solidFill>
                  <a:srgbClr val="00184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грандиозном молодежном событии международного масштаба</a:t>
            </a:r>
            <a:endParaRPr lang="ru-RU" sz="1600" b="1" spc="50" dirty="0">
              <a:ln w="11430"/>
              <a:solidFill>
                <a:srgbClr val="00184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obschestvo-1_v-sochi-otmetyat-god-do-nachala-vsemirnogo-festivalya-molodezhi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3923928" cy="5715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220072" y="0"/>
            <a:ext cx="0" cy="57150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/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9228"/>
            <a:ext cx="8172400" cy="1225021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150 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стран</a:t>
            </a:r>
            <a:b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- 20 000 участников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2237980_1683117875264660_5140272604515383788_o-1024x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3444"/>
            <a:ext cx="9144000" cy="36593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2353444"/>
            <a:ext cx="9144000" cy="0"/>
          </a:xfrm>
          <a:prstGeom prst="line">
            <a:avLst/>
          </a:prstGeom>
          <a:ln>
            <a:solidFill>
              <a:srgbClr val="404F2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Содержимое 5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2065412"/>
            <a:ext cx="856852" cy="77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1236"/>
            <a:ext cx="8229600" cy="952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ЖДЁТ РОССИЯ!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ЖДЁТ ВЕСЬ МИР!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nnta_pub_publication_83ed7f09c4a12f7b9b0185f28401dbc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54041"/>
            <a:ext cx="9144000" cy="336095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2353444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Содержимое 5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2065412"/>
            <a:ext cx="856852" cy="77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C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3244"/>
            <a:ext cx="8229600" cy="9525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ВСТРЕЧИ В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2OL_0ah9yx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5412"/>
            <a:ext cx="9144000" cy="51434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206541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Содержимое 5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7824" y="3728963"/>
            <a:ext cx="1656184" cy="150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40000">
              <a:schemeClr val="bg1"/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9525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3912806">
            <a:off x="-7344713" y="244557"/>
            <a:ext cx="8065700" cy="840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153643"/>
            <a:ext cx="1259632" cy="123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37253"/>
            <a:ext cx="6516216" cy="16801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en-US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Будапешт </a:t>
            </a: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14—28 августа 1949 </a:t>
            </a: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Участники: 20 000</a:t>
            </a:r>
            <a:b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Страны: 82 </a:t>
            </a:r>
            <a:b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: 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«Молодёжь, объединяйся, вперёд к будущему миру,   </a:t>
            </a:r>
            <a:b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                  демократии, национальной независимости и    </a:t>
            </a:r>
            <a:b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</a:b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                                    лучшему будущему для людей» </a:t>
            </a:r>
            <a: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04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39499">
            <a:off x="6943595" y="806106"/>
            <a:ext cx="1854920" cy="2304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Flag_of_Hungary_(1946-1949,_1956-1957)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048309">
            <a:off x="5628415" y="794379"/>
            <a:ext cx="1272405" cy="706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79512" y="1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II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497460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Второй фестиваль показал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востребованность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подобных мероприятий, ведь если I Всемирный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фестиваль молодёжи и студентов собрал 17.000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участников из 71 страны, то во втором уже были представлены участники из 82 стран. И хотя число самих участников оказалось на 6.000 меньше, чем в первом фестивале, это никак не отображало числа желающих принять непосредственное участие в событии.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Восточногерманская делегация впервые приняла участие на фестивале в качестве делегации независимого государства.</a:t>
            </a:r>
          </a:p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Упор в политической части программы фестиваля делался на антиколониальную борьбу жителей Индонезии, Малайзии и Французского Индокитая и антифашистскую борьбу испанского и греческого народов.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ФМС-рус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7448576">
            <a:off x="-6635978" y="1670760"/>
            <a:ext cx="8105689" cy="656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ВФМС-рус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177648"/>
            <a:ext cx="1259632" cy="124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32741"/>
                </a:solidFill>
              </a:rPr>
              <a:t>Большую моральную поддержку фестивалю высказали некоторые выдающиеся личности:</a:t>
            </a:r>
          </a:p>
          <a:p>
            <a:r>
              <a:rPr lang="ru-RU" sz="1600" b="1" i="1" dirty="0" smtClean="0">
                <a:solidFill>
                  <a:srgbClr val="332741"/>
                </a:solidFill>
              </a:rPr>
              <a:t>                  «Вместе мы будем бороться за мир и построим мир,</a:t>
            </a:r>
            <a:br>
              <a:rPr lang="ru-RU" sz="1600" b="1" i="1" dirty="0" smtClean="0">
                <a:solidFill>
                  <a:srgbClr val="332741"/>
                </a:solidFill>
              </a:rPr>
            </a:br>
            <a:r>
              <a:rPr lang="ru-RU" sz="1600" b="1" i="1" dirty="0" smtClean="0">
                <a:solidFill>
                  <a:srgbClr val="332741"/>
                </a:solidFill>
              </a:rPr>
              <a:t> в котором справедливость восторжествует везде, и будет хорошо </a:t>
            </a:r>
            <a:br>
              <a:rPr lang="ru-RU" sz="1600" b="1" i="1" dirty="0" smtClean="0">
                <a:solidFill>
                  <a:srgbClr val="332741"/>
                </a:solidFill>
              </a:rPr>
            </a:br>
            <a:r>
              <a:rPr lang="ru-RU" sz="1600" b="1" i="1" dirty="0" smtClean="0">
                <a:solidFill>
                  <a:srgbClr val="332741"/>
                </a:solidFill>
              </a:rPr>
              <a:t>жить.»</a:t>
            </a:r>
          </a:p>
          <a:p>
            <a:r>
              <a:rPr lang="ru-RU" sz="1600" b="1" dirty="0" smtClean="0">
                <a:solidFill>
                  <a:srgbClr val="332741"/>
                </a:solidFill>
              </a:rPr>
              <a:t>    — Фредерик </a:t>
            </a:r>
            <a:r>
              <a:rPr lang="ru-RU" sz="1600" b="1" dirty="0" err="1" smtClean="0">
                <a:solidFill>
                  <a:srgbClr val="332741"/>
                </a:solidFill>
              </a:rPr>
              <a:t>Жолио-Кюри</a:t>
            </a:r>
            <a:r>
              <a:rPr lang="ru-RU" sz="1600" b="1" dirty="0" smtClean="0">
                <a:solidFill>
                  <a:srgbClr val="332741"/>
                </a:solidFill>
              </a:rPr>
              <a:t>, нобелевский лауреат, экс-президент </a:t>
            </a:r>
            <a:br>
              <a:rPr lang="ru-RU" sz="1600" b="1" dirty="0" smtClean="0">
                <a:solidFill>
                  <a:srgbClr val="332741"/>
                </a:solidFill>
              </a:rPr>
            </a:br>
            <a:r>
              <a:rPr lang="ru-RU" sz="1600" b="1" dirty="0" smtClean="0">
                <a:solidFill>
                  <a:srgbClr val="332741"/>
                </a:solidFill>
              </a:rPr>
              <a:t>    Постоянного комитета Всемирного конгресса сторонников мира.</a:t>
            </a:r>
          </a:p>
          <a:p>
            <a:endParaRPr lang="ru-RU" sz="1600" b="1" dirty="0" smtClean="0">
              <a:solidFill>
                <a:srgbClr val="332741"/>
              </a:solidFill>
            </a:endParaRPr>
          </a:p>
          <a:p>
            <a:r>
              <a:rPr lang="ru-RU" sz="1600" b="1" dirty="0" smtClean="0">
                <a:solidFill>
                  <a:srgbClr val="332741"/>
                </a:solidFill>
              </a:rPr>
              <a:t>Именно в Будапеште во время проведения фестиваля состоялся международный футбольный турнир, где победила страна-хозяин </a:t>
            </a:r>
            <a:br>
              <a:rPr lang="ru-RU" sz="1600" b="1" dirty="0" smtClean="0">
                <a:solidFill>
                  <a:srgbClr val="332741"/>
                </a:solidFill>
              </a:rPr>
            </a:br>
            <a:r>
              <a:rPr lang="ru-RU" sz="1600" b="1" dirty="0" smtClean="0">
                <a:solidFill>
                  <a:srgbClr val="332741"/>
                </a:solidFill>
              </a:rPr>
              <a:t>          благодаря участию в команде многих именитых футболистов страны. </a:t>
            </a:r>
            <a:br>
              <a:rPr lang="ru-RU" sz="1600" b="1" dirty="0" smtClean="0">
                <a:solidFill>
                  <a:srgbClr val="332741"/>
                </a:solidFill>
              </a:rPr>
            </a:br>
            <a:r>
              <a:rPr lang="ru-RU" sz="1600" b="1" dirty="0" smtClean="0">
                <a:solidFill>
                  <a:srgbClr val="332741"/>
                </a:solidFill>
              </a:rPr>
              <a:t>           Впрочем и в последующие два турнира, сборная Венгрии повторила  свой успех.</a:t>
            </a:r>
            <a:r>
              <a:rPr lang="ru-RU" sz="1400" b="1" dirty="0" smtClean="0">
                <a:solidFill>
                  <a:srgbClr val="332741"/>
                </a:solidFill>
              </a:rPr>
              <a:t/>
            </a:r>
            <a:br>
              <a:rPr lang="ru-RU" sz="1400" b="1" dirty="0" smtClean="0">
                <a:solidFill>
                  <a:srgbClr val="332741"/>
                </a:solidFill>
              </a:rPr>
            </a:br>
            <a:r>
              <a:rPr lang="ru-RU" sz="1400" b="1" dirty="0" smtClean="0">
                <a:solidFill>
                  <a:srgbClr val="332741"/>
                </a:solidFill>
              </a:rPr>
              <a:t>                          </a:t>
            </a: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endParaRPr lang="ru-RU" b="1" dirty="0" smtClean="0">
              <a:solidFill>
                <a:srgbClr val="332741"/>
              </a:solidFill>
            </a:endParaRPr>
          </a:p>
          <a:p>
            <a:r>
              <a:rPr lang="ru-RU" sz="1600" b="1" dirty="0" smtClean="0">
                <a:solidFill>
                  <a:srgbClr val="332741"/>
                </a:solidFill>
              </a:rPr>
              <a:t>                           Отмеченная в Венгрии тенденция к росту числа стран-участниц фестивалей </a:t>
            </a:r>
            <a:br>
              <a:rPr lang="ru-RU" sz="1600" b="1" dirty="0" smtClean="0">
                <a:solidFill>
                  <a:srgbClr val="332741"/>
                </a:solidFill>
              </a:rPr>
            </a:br>
            <a:r>
              <a:rPr lang="ru-RU" sz="1600" b="1" dirty="0" smtClean="0">
                <a:solidFill>
                  <a:srgbClr val="332741"/>
                </a:solidFill>
              </a:rPr>
              <a:t>                           молодёжи сохранится ещё на несколько десятилетий.</a:t>
            </a:r>
            <a:endParaRPr lang="ru-RU" sz="1600" b="1" dirty="0">
              <a:solidFill>
                <a:srgbClr val="332741"/>
              </a:solidFill>
            </a:endParaRPr>
          </a:p>
        </p:txBody>
      </p:sp>
      <p:pic>
        <p:nvPicPr>
          <p:cNvPr id="8" name="Рисунок 7" descr="Frédéric_Joliot-Curie_Ar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81236"/>
            <a:ext cx="1656184" cy="1777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Bundesarchiv_Bild_183-11225-0004,_Budapest,_II._Weltfestspiele,_Festumzug,_indonesische_Delegatio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377076">
            <a:off x="1677328" y="2974992"/>
            <a:ext cx="3038631" cy="1878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Bundesarchiv_Bild_183-R78767,_Budapest,_II._Weltfestspiele,_Festumzug,_Heldenplatz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44928">
            <a:off x="5012041" y="3070912"/>
            <a:ext cx="2910890" cy="1743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/>
            </a:gs>
            <a:gs pos="100000">
              <a:srgbClr val="00CC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ФМС-ру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677472" y="0"/>
            <a:ext cx="9937104" cy="933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9628"/>
            <a:ext cx="1553733" cy="143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7247"/>
            <a:ext cx="6516216" cy="1500167"/>
          </a:xfrm>
          <a:prstGeom prst="rect">
            <a:avLst/>
          </a:prstGeom>
          <a:solidFill>
            <a:srgbClr val="D2FBBB"/>
          </a:solidFill>
          <a:ln>
            <a:solidFill>
              <a:srgbClr val="00CC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Берлин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 5—19 августа 1951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Участники: 26 000</a:t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2000" b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104</a:t>
            </a: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/>
                <a:solidFill>
                  <a:srgbClr val="003300"/>
                </a:solidFill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2000" b="1" i="1" dirty="0" smtClean="0">
                <a:ln/>
                <a:solidFill>
                  <a:srgbClr val="003300"/>
                </a:solidFill>
                <a:latin typeface="+mj-lt"/>
                <a:ea typeface="+mj-ea"/>
                <a:cs typeface="+mj-cs"/>
              </a:rPr>
              <a:t>: «За мир и дружбу — против ядерного оружия»</a:t>
            </a:r>
            <a:r>
              <a:rPr kumimoji="0" lang="ru-RU" sz="20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1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1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III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12ч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465517">
            <a:off x="6672021" y="741971"/>
            <a:ext cx="2076953" cy="2642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Germany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15986">
            <a:off x="5259441" y="695875"/>
            <a:ext cx="1310657" cy="779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1619672" y="2197427"/>
            <a:ext cx="7524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Впервые участие в фестивале делегаций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Чили, Японии, Таиланда, КНР и ряда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других стран.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Марш протеста против ремилитаризации 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Западной Германии.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Слет сборщиков подписей под Обращением о заключении Пакта мира между пятью великими державами.</a:t>
            </a:r>
            <a:br>
              <a:rPr lang="ru-RU" b="1" dirty="0" smtClean="0">
                <a:solidFill>
                  <a:srgbClr val="003300"/>
                </a:solidFill>
              </a:rPr>
            </a:br>
            <a:r>
              <a:rPr lang="ru-RU" b="1" dirty="0" smtClean="0">
                <a:solidFill>
                  <a:srgbClr val="003300"/>
                </a:solidFill>
              </a:rPr>
              <a:t>Манифестация протеста против агрессивной империалистической войны в Корее и Вьетнаме.</a:t>
            </a:r>
          </a:p>
          <a:p>
            <a:r>
              <a:rPr lang="ru-RU" b="1" dirty="0" smtClean="0">
                <a:solidFill>
                  <a:srgbClr val="003300"/>
                </a:solidFill>
              </a:rPr>
              <a:t>Впервые проведены День студентов, приуроченный к 5-летию создания Международного союза студентов, и День девушек, организованный по предложению французской и итальянской делегаций.</a:t>
            </a:r>
            <a:endParaRPr lang="ru-RU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9526601">
            <a:off x="-7994019" y="-231921"/>
            <a:ext cx="9224542" cy="868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09628"/>
            <a:ext cx="1475656" cy="143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erlinsk-fest2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224348">
            <a:off x="1964240" y="2413071"/>
            <a:ext cx="3185934" cy="210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7534">
            <a:off x="5105144" y="3427087"/>
            <a:ext cx="2138425" cy="1272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representatives-of-the-world-s-young-people-take-part-in-concluding-b9r7ma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30845">
            <a:off x="6360708" y="2288825"/>
            <a:ext cx="2314530" cy="14315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2195736" y="483772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C1900"/>
                </a:solidFill>
              </a:rPr>
              <a:t>III фестивалю в Берлине посвящён документальный фильм «Песня молодости».</a:t>
            </a:r>
            <a:endParaRPr lang="ru-RU" sz="2000" b="1" dirty="0">
              <a:solidFill>
                <a:srgbClr val="4C19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9144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561F1E"/>
                </a:solidFill>
              </a:rPr>
              <a:t>Французская народная героиня Раймонда </a:t>
            </a:r>
            <a:r>
              <a:rPr lang="ru-RU" sz="1900" b="1" dirty="0" err="1" smtClean="0">
                <a:solidFill>
                  <a:srgbClr val="561F1E"/>
                </a:solidFill>
              </a:rPr>
              <a:t>Дьен</a:t>
            </a:r>
            <a:r>
              <a:rPr lang="ru-RU" sz="1900" b="1" dirty="0" smtClean="0">
                <a:solidFill>
                  <a:srgbClr val="561F1E"/>
                </a:solidFill>
              </a:rPr>
              <a:t> прибыла в Берлин вскоре после освобождения из тюрьмы: Раймонда легла на рельсы, чтобы помешать движению эшелона с военным снаряжением для колониальных войск во Вьетнаме. Ее подвиг нашел горячий отклик в сердцах миллионов молодых борцов за мир. На встрече с делегатами она говорила: </a:t>
            </a:r>
            <a:br>
              <a:rPr lang="ru-RU" sz="1900" b="1" dirty="0" smtClean="0">
                <a:solidFill>
                  <a:srgbClr val="561F1E"/>
                </a:solidFill>
              </a:rPr>
            </a:br>
            <a:r>
              <a:rPr lang="ru-RU" sz="1900" b="1" dirty="0" smtClean="0">
                <a:solidFill>
                  <a:srgbClr val="561F1E"/>
                </a:solidFill>
              </a:rPr>
              <a:t>                                                          "</a:t>
            </a:r>
            <a:r>
              <a:rPr lang="ru-RU" sz="1900" b="1" i="1" dirty="0" smtClean="0">
                <a:solidFill>
                  <a:srgbClr val="561F1E"/>
                </a:solidFill>
              </a:rPr>
              <a:t>Мы собрались на фестиваль не для того,   </a:t>
            </a:r>
            <a:br>
              <a:rPr lang="ru-RU" sz="1900" b="1" i="1" dirty="0" smtClean="0">
                <a:solidFill>
                  <a:srgbClr val="561F1E"/>
                </a:solidFill>
              </a:rPr>
            </a:br>
            <a:r>
              <a:rPr lang="ru-RU" sz="1900" b="1" i="1" dirty="0" smtClean="0">
                <a:solidFill>
                  <a:srgbClr val="561F1E"/>
                </a:solidFill>
              </a:rPr>
              <a:t>                                                                    чтобы просить мира. Мы требуем его</a:t>
            </a:r>
            <a:r>
              <a:rPr lang="ru-RU" sz="1900" b="1" dirty="0" smtClean="0">
                <a:solidFill>
                  <a:srgbClr val="561F1E"/>
                </a:solidFill>
              </a:rPr>
              <a:t>!"</a:t>
            </a:r>
          </a:p>
          <a:p>
            <a:pPr algn="ctr"/>
            <a:endParaRPr lang="ru-RU" sz="20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ФМС-ру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11234">
            <a:off x="-6488963" y="536585"/>
            <a:ext cx="7946627" cy="7152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ВФМС-рус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4153644"/>
            <a:ext cx="1315206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637253"/>
            <a:ext cx="6516216" cy="1500167"/>
          </a:xfrm>
          <a:prstGeom prst="rect">
            <a:avLst/>
          </a:prstGeom>
          <a:solidFill>
            <a:srgbClr val="F7C0B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Место проведения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Бухарест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Дата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 2—16 августа 1953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Участники: 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30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000</a:t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Страны: 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111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Девиз</a:t>
            </a:r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ru-RU" sz="2000" b="1" i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«За мир и дружбу»</a:t>
            </a:r>
            <a: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normalizeH="0" baseline="0" noProof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normalizeH="0" baseline="0" noProof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IV</a:t>
            </a:r>
            <a:r>
              <a:rPr lang="ru-RU" sz="3200" b="1" u="sng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Всемирный фестиваль молодёжи и студентов</a:t>
            </a:r>
            <a:endParaRPr lang="ru-RU" sz="3200" b="1" u="sng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 descr="0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67693">
            <a:off x="6793475" y="716935"/>
            <a:ext cx="1959246" cy="2368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Flag_of_Romania_(1952-1965)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35119">
            <a:off x="5411068" y="770980"/>
            <a:ext cx="1250732" cy="781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1475656" y="217557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50C01"/>
                </a:solidFill>
              </a:rPr>
              <a:t>Манифестация в поддержку освободительной 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dirty="0" smtClean="0">
                <a:solidFill>
                  <a:srgbClr val="750C01"/>
                </a:solidFill>
              </a:rPr>
              <a:t>борьбы народов Азии и Африки...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dirty="0" smtClean="0">
                <a:solidFill>
                  <a:srgbClr val="750C01"/>
                </a:solidFill>
              </a:rPr>
              <a:t>Дружеские встречи молодежи США и Кореи, 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dirty="0" smtClean="0">
                <a:solidFill>
                  <a:srgbClr val="750C01"/>
                </a:solidFill>
              </a:rPr>
              <a:t>Франции и Вьетнама, Англии и Индии...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dirty="0" smtClean="0">
                <a:solidFill>
                  <a:srgbClr val="750C01"/>
                </a:solidFill>
              </a:rPr>
              <a:t>Акции солидарности с политическими борцами, томящимися в тюремных застенках...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dirty="0" smtClean="0">
                <a:solidFill>
                  <a:srgbClr val="750C01"/>
                </a:solidFill>
              </a:rPr>
              <a:t>Во всех делегациях прошли собрания, посвященные Всемирной федерации демократической молодежи, были организованы костры солидарности с молодежью Южной Африки, ряда других африканских и азиатских стран.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dirty="0" smtClean="0">
                <a:solidFill>
                  <a:srgbClr val="750C01"/>
                </a:solidFill>
              </a:rPr>
              <a:t>Организована выставка ВФДМ, проходившая под девизом :</a:t>
            </a:r>
            <a:br>
              <a:rPr lang="ru-RU" sz="1600" b="1" dirty="0" smtClean="0">
                <a:solidFill>
                  <a:srgbClr val="750C01"/>
                </a:solidFill>
              </a:rPr>
            </a:br>
            <a:r>
              <a:rPr lang="ru-RU" sz="1600" b="1" i="1" dirty="0" smtClean="0">
                <a:solidFill>
                  <a:srgbClr val="750C01"/>
                </a:solidFill>
              </a:rPr>
              <a:t>«Мир — это возможность претворить в жизнь наши стремления к счастью, мир — это независимость родины, которую мы горячо любим, это конец существующим войнам, это хлеб, труд, школы, спортивные стадионы, веселые песни».</a:t>
            </a:r>
            <a:endParaRPr lang="ru-RU" sz="1600" b="1" i="1" dirty="0">
              <a:solidFill>
                <a:srgbClr val="750C0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8457</TotalTime>
  <Words>1459</Words>
  <Application>Microsoft Office PowerPoint</Application>
  <PresentationFormat>Экран (16:10)</PresentationFormat>
  <Paragraphs>186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 Место проведения: Прага Дата: 25 июля — 16 августа 1947 Участники: 17 000  Страны: 17  Девиз: «Молодёжь, объединяйся,                                                      вперёд к будущему миру!» 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- 150 стран - 20 000 участников</vt:lpstr>
      <vt:lpstr>ЖДЁТ РОССИЯ! ЖДЁТ ВЕСЬ МИР!</vt:lpstr>
      <vt:lpstr>ДО ВСТРЕЧИ В СОЧИ!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10i</dc:creator>
  <cp:lastModifiedBy>10i</cp:lastModifiedBy>
  <cp:revision>238</cp:revision>
  <dcterms:created xsi:type="dcterms:W3CDTF">2017-03-03T01:43:48Z</dcterms:created>
  <dcterms:modified xsi:type="dcterms:W3CDTF">2017-03-21T21:24:44Z</dcterms:modified>
</cp:coreProperties>
</file>